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1" r:id="rId1"/>
  </p:sldMasterIdLst>
  <p:notesMasterIdLst>
    <p:notesMasterId r:id="rId43"/>
  </p:notesMasterIdLst>
  <p:sldIdLst>
    <p:sldId id="307" r:id="rId2"/>
    <p:sldId id="257" r:id="rId3"/>
    <p:sldId id="273" r:id="rId4"/>
    <p:sldId id="274" r:id="rId5"/>
    <p:sldId id="309" r:id="rId6"/>
    <p:sldId id="310" r:id="rId7"/>
    <p:sldId id="311" r:id="rId8"/>
    <p:sldId id="275" r:id="rId9"/>
    <p:sldId id="276" r:id="rId10"/>
    <p:sldId id="312" r:id="rId11"/>
    <p:sldId id="313" r:id="rId12"/>
    <p:sldId id="284" r:id="rId13"/>
    <p:sldId id="315" r:id="rId14"/>
    <p:sldId id="314" r:id="rId15"/>
    <p:sldId id="281" r:id="rId16"/>
    <p:sldId id="282" r:id="rId17"/>
    <p:sldId id="299" r:id="rId18"/>
    <p:sldId id="300" r:id="rId19"/>
    <p:sldId id="301" r:id="rId20"/>
    <p:sldId id="321" r:id="rId21"/>
    <p:sldId id="322" r:id="rId22"/>
    <p:sldId id="334" r:id="rId23"/>
    <p:sldId id="302" r:id="rId24"/>
    <p:sldId id="323" r:id="rId25"/>
    <p:sldId id="325" r:id="rId26"/>
    <p:sldId id="333" r:id="rId27"/>
    <p:sldId id="324" r:id="rId28"/>
    <p:sldId id="318" r:id="rId29"/>
    <p:sldId id="319" r:id="rId30"/>
    <p:sldId id="304" r:id="rId31"/>
    <p:sldId id="326" r:id="rId32"/>
    <p:sldId id="330" r:id="rId33"/>
    <p:sldId id="337" r:id="rId34"/>
    <p:sldId id="335" r:id="rId35"/>
    <p:sldId id="336" r:id="rId36"/>
    <p:sldId id="328" r:id="rId37"/>
    <p:sldId id="331" r:id="rId38"/>
    <p:sldId id="338" r:id="rId39"/>
    <p:sldId id="329" r:id="rId40"/>
    <p:sldId id="339" r:id="rId41"/>
    <p:sldId id="306" r:id="rId42"/>
  </p:sldIdLst>
  <p:sldSz cx="9144000" cy="6858000" type="screen4x3"/>
  <p:notesSz cx="6858000" cy="9144000"/>
  <p:embeddedFontLst>
    <p:embeddedFont>
      <p:font typeface="YUTms" panose="020B0604020202020204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aramond" panose="02020404030301010803" pitchFamily="18" charset="0"/>
      <p:regular r:id="rId49"/>
      <p:bold r:id="rId50"/>
      <p:italic r:id="rId51"/>
    </p:embeddedFont>
    <p:embeddedFont>
      <p:font typeface="Monotype Sorts" panose="020B0604020202020204"/>
      <p:regular r:id="rId5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06600"/>
    <a:srgbClr val="99FFCC"/>
    <a:srgbClr val="CC3300"/>
    <a:srgbClr val="993366"/>
    <a:srgbClr val="66FFFF"/>
    <a:srgbClr val="FF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 autoAdjust="0"/>
    <p:restoredTop sz="88080" autoAdjust="0"/>
  </p:normalViewPr>
  <p:slideViewPr>
    <p:cSldViewPr>
      <p:cViewPr>
        <p:scale>
          <a:sx n="70" d="100"/>
          <a:sy n="70" d="100"/>
        </p:scale>
        <p:origin x="1810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85845-7CE3-4496-9D78-CD5EAB54107F}" type="datetimeFigureOut">
              <a:rPr lang="sr-Latn-RS" smtClean="0"/>
              <a:t>24.2.2016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89C73-383C-423C-A94F-DC846659E37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9523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(*)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 данас се користи у том домену</a:t>
            </a:r>
            <a:endParaRPr kumimoji="1" lang="sr-Latn-C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(**)</a:t>
            </a:r>
            <a:r>
              <a:rPr kumimoji="1" lang="en-US" altLang="en-US" sz="24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садржи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JavaBeans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, унутрашње класе,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JDBC, RMI,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2400" dirty="0" smtClean="0">
                <a:latin typeface="Garamond" panose="02020404030301010803" pitchFamily="18" charset="0"/>
              </a:rPr>
              <a:t>         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рефлексију, а прерађен је и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AWT</a:t>
            </a:r>
            <a:endParaRPr kumimoji="1" lang="sr-Latn-CS" altLang="en-US" sz="24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01384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249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dirty="0" smtClean="0"/>
              <a:t>(*)</a:t>
            </a:r>
            <a:r>
              <a:rPr lang="en-US" baseline="0" dirty="0" smtClean="0"/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Playground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Стандардна Едиција 1.2 (за разлику од 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J2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Е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E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Ј2МЕ).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обим је утростручен - садржи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Swing, JIT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преводилац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JVM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IDL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CORBA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и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колекције.   </a:t>
            </a: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dirty="0" smtClean="0"/>
              <a:t>(**)</a:t>
            </a:r>
            <a:r>
              <a:rPr lang="en-US" baseline="0" dirty="0" smtClean="0"/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Kestrel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садржи подршку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RMI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за 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CORBA, JavaSound, JNDI, JPDA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синтетичке класе-заступнике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(***)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Merlin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садржи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assert,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уланчавање изузетака, подршку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IPv6, NIO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RS" altLang="en-US" sz="1200" dirty="0" smtClean="0">
                <a:latin typeface="Garamond" panose="02020404030301010803" pitchFamily="18" charset="0"/>
              </a:rPr>
              <a:t>         logging API, image I/O API, XML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XSLT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процесор тј.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JAXP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       JCE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криптографију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Web Start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8198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Tiger),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иницијално означена бројем 1.5, што и надаље представља интерну ознаку ове верзије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садржи генеричке типове, сигурност типова за колекције,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анотације, аутоматско паковање/распакивање типа,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енумерисане типове, променљиве аргументе, колекцијски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for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циклус, статички увоз, аутомат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ку подршку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RMI,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подршку за паралено програмирање, класу за парсирање улаза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(**) 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Mustang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), интерна ознака 1.6.0.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убрзане перформансе језгра 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Swing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-а, побољшани веб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сервиси коришћењем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JAX-WS,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подршка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JDBC 4.0,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укључен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API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за Јава превођење, додата Јава архитектура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XML</a:t>
            </a: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повезивање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(JAXB)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  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усавршен </a:t>
            </a:r>
            <a:r>
              <a:rPr lang="en-US" altLang="en-US" sz="1200" dirty="0" smtClean="0">
                <a:latin typeface="Garamond" panose="02020404030301010803" pitchFamily="18" charset="0"/>
              </a:rPr>
              <a:t>GUI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 и побољшана </a:t>
            </a:r>
            <a:r>
              <a:rPr lang="en-US" altLang="en-US" sz="1200" dirty="0" smtClean="0">
                <a:latin typeface="Garamond" panose="02020404030301010803" pitchFamily="18" charset="0"/>
              </a:rPr>
              <a:t>JVM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.</a:t>
            </a: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6742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GPL </a:t>
            </a:r>
            <a:r>
              <a:rPr kumimoji="1" lang="sr-Cyrl-RS" altLang="en-US" sz="1200" baseline="0" dirty="0" smtClean="0">
                <a:latin typeface="Garamond" panose="02020404030301010803" pitchFamily="18" charset="0"/>
              </a:rPr>
              <a:t>лиценца – више о томе на адреси: </a:t>
            </a:r>
            <a:r>
              <a:rPr kumimoji="1" lang="sr-Latn-RS" altLang="en-US" sz="1200" baseline="0" dirty="0" smtClean="0">
                <a:latin typeface="Garamond" panose="02020404030301010803" pitchFamily="18" charset="0"/>
              </a:rPr>
              <a:t>http://www.gnu.org/licenses/gpl-3.0.en.html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**)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Dolphin)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        JVM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подршка за динамичке језике, компресовани 64-битни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показивачи, нова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I/O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библиотека са подршком за метаподатке,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en-US" altLang="en-US" sz="1200" dirty="0" err="1" smtClean="0">
                <a:latin typeface="Garamond" panose="02020404030301010803" pitchFamily="18" charset="0"/>
              </a:rPr>
              <a:t>XRender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ток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2D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који убрзава цртање са модерним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GPU,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знаковне ниске као обележја у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switch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-у, аутоматски менаџмент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ресурса код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try-catch,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простије декларисање метода са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променљивим параметрима, литерали који представљају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бинарне бројеве, подвлаке у нумеричким литералима,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симултано хватање више врста изузетака и избацивање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изузетака уз побољшану контролу типа.</a:t>
            </a:r>
            <a:endParaRPr lang="sr-Latn-CS" altLang="en-US" sz="1200" dirty="0" smtClean="0">
              <a:latin typeface="Garamond" panose="02020404030301010803" pitchFamily="18" charset="0"/>
            </a:endParaRPr>
          </a:p>
          <a:p>
            <a:pPr fontAlgn="base"/>
            <a:r>
              <a:rPr lang="sr-Cyrl-RS" dirty="0" smtClean="0"/>
              <a:t>(</a:t>
            </a:r>
            <a:r>
              <a:rPr lang="en-US" dirty="0" smtClean="0"/>
              <a:t>***)</a:t>
            </a:r>
            <a:r>
              <a:rPr lang="en-US" baseline="0" dirty="0" smtClean="0"/>
              <a:t> </a:t>
            </a:r>
            <a:r>
              <a:rPr lang="sr-Cyrl-RS" baseline="0" dirty="0" smtClean="0"/>
              <a:t>Подршка за рад са ламбда изразима</a:t>
            </a:r>
          </a:p>
          <a:p>
            <a:pPr fontAlgn="base"/>
            <a:r>
              <a:rPr lang="sr-Latn-RS" baseline="0" dirty="0" smtClean="0"/>
              <a:t>        </a:t>
            </a:r>
            <a:r>
              <a:rPr lang="sr-Cyrl-RS" baseline="0" dirty="0" smtClean="0"/>
              <a:t>Побољшани рад са временом и календарима</a:t>
            </a:r>
          </a:p>
          <a:p>
            <a:pPr fontAlgn="base"/>
            <a:r>
              <a:rPr lang="sr-Latn-RS" baseline="0" dirty="0" smtClean="0"/>
              <a:t>        </a:t>
            </a:r>
            <a:r>
              <a:rPr lang="sr-Cyrl-RS" baseline="0" dirty="0" smtClean="0"/>
              <a:t>Ефикаснији </a:t>
            </a:r>
            <a:r>
              <a:rPr lang="sr-Latn-RS" baseline="0" dirty="0" smtClean="0"/>
              <a:t>Nashorn JavaScript </a:t>
            </a:r>
            <a:r>
              <a:rPr lang="sr-Cyrl-RS" baseline="0" dirty="0" smtClean="0"/>
              <a:t>модул</a:t>
            </a:r>
          </a:p>
          <a:p>
            <a:pPr fontAlgn="base"/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sr-Cyrl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Побољшања на пољу сигурности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2726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sr-Cyrl-RS" sz="1200" dirty="0" smtClean="0">
                <a:latin typeface="Garamond" pitchFamily="18" charset="0"/>
              </a:rPr>
              <a:t>захтев </a:t>
            </a:r>
            <a:r>
              <a:rPr lang="sr-Cyrl-RS" dirty="0" smtClean="0"/>
              <a:t>1 -</a:t>
            </a:r>
            <a:r>
              <a:rPr lang="sr-Cyrl-RS" baseline="0" dirty="0" smtClean="0"/>
              <a:t> </a:t>
            </a:r>
            <a:r>
              <a:rPr lang="ru-RU" baseline="0" dirty="0" smtClean="0"/>
              <a:t>једноставан, објектно орјентисан и фамилијаран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7746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sr-Cyrl-RS" sz="1200" dirty="0" smtClean="0">
                <a:latin typeface="Garamond" pitchFamily="18" charset="0"/>
              </a:rPr>
              <a:t>захтев 2 -</a:t>
            </a:r>
            <a:r>
              <a:rPr kumimoji="1" lang="sr-Cyrl-RS" sz="1200" baseline="0" dirty="0" smtClean="0">
                <a:latin typeface="Garamond" pitchFamily="18" charset="0"/>
              </a:rPr>
              <a:t> робустан и сигуран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524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</a:t>
            </a:r>
            <a:r>
              <a:rPr kumimoji="1" lang="sr-Cyrl-RS" sz="1200" baseline="0" dirty="0" smtClean="0">
                <a:latin typeface="Garamond" pitchFamily="18" charset="0"/>
              </a:rPr>
              <a:t> 3 - а</a:t>
            </a:r>
            <a:r>
              <a:rPr kumimoji="1" lang="sr-Cyrl-RS" sz="1200" dirty="0" smtClean="0">
                <a:latin typeface="Garamond" pitchFamily="18" charset="0"/>
              </a:rPr>
              <a:t>рхитектонски неутралан и преносив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5511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</a:t>
            </a:r>
            <a:r>
              <a:rPr kumimoji="1" lang="sr-Cyrl-RS" sz="1200" baseline="0" dirty="0" smtClean="0">
                <a:latin typeface="Garamond" pitchFamily="18" charset="0"/>
              </a:rPr>
              <a:t> 4 - п</a:t>
            </a:r>
            <a:r>
              <a:rPr kumimoji="1" lang="sr-Cyrl-RS" sz="1200" dirty="0" smtClean="0">
                <a:latin typeface="Garamond" pitchFamily="18" charset="0"/>
              </a:rPr>
              <a:t>ерформантан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4267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 5 - интерпретиран, вишенитан и динамичан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8970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l_fa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395288" y="3357563"/>
            <a:ext cx="2881312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latin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fld id="{573EF53A-6446-4BD2-AD7E-E064D186C3D5}" type="slidenum">
              <a:rPr lang="sr-Latn-CS" altLang="sr-Latn-RS"/>
              <a:pPr/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372795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60871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39430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15274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79557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60416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116263" y="460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8941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549275"/>
            <a:ext cx="8229600" cy="630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4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text styles</a:t>
            </a:r>
          </a:p>
          <a:p>
            <a:pPr lvl="1"/>
            <a:r>
              <a:rPr lang="sr-Latn-CS" altLang="en-US" smtClean="0"/>
              <a:t>Second level</a:t>
            </a:r>
          </a:p>
          <a:p>
            <a:pPr lvl="2"/>
            <a:r>
              <a:rPr lang="sr-Latn-CS" altLang="en-US" smtClean="0"/>
              <a:t>Third level</a:t>
            </a:r>
          </a:p>
          <a:p>
            <a:pPr lvl="3"/>
            <a:r>
              <a:rPr lang="sr-Latn-CS" altLang="en-US" smtClean="0"/>
              <a:t>Fourth level</a:t>
            </a:r>
          </a:p>
          <a:p>
            <a:pPr lvl="4"/>
            <a:r>
              <a:rPr lang="sr-Latn-CS" altLang="en-US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sr-Latn-RS" sz="800" dirty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fld id="{A2A719F2-03D6-4409-A8E2-A3F57BC45ADA}" type="slidenum">
              <a:rPr lang="en-US" altLang="sr-Latn-RS" sz="80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‹#›</a:t>
            </a:fld>
            <a:r>
              <a:rPr lang="en-US" altLang="sr-Latn-RS" sz="800" dirty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sr-Cyrl-RS" altLang="sr-Latn-RS" sz="800" dirty="0" smtClean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41</a:t>
            </a:r>
            <a:endParaRPr lang="en-US" altLang="sr-Latn-RS" sz="800" dirty="0">
              <a:solidFill>
                <a:srgbClr val="6767FF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pitchFamily="34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pitchFamily="34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altLang="en-US" sz="800" dirty="0" smtClean="0">
                <a:solidFill>
                  <a:srgbClr val="000000"/>
                </a:solidFill>
                <a:cs typeface="Arial" pitchFamily="34" charset="0"/>
              </a:rPr>
              <a:t>{</a:t>
            </a:r>
            <a:r>
              <a:rPr lang="sr-Latn-CS" altLang="en-US" sz="800" dirty="0" smtClean="0">
                <a:solidFill>
                  <a:srgbClr val="000000"/>
                </a:solidFill>
                <a:cs typeface="Arial" pitchFamily="34" charset="0"/>
              </a:rPr>
              <a:t>vladaf</a:t>
            </a:r>
            <a:r>
              <a:rPr lang="en-US" altLang="en-US" sz="800" dirty="0" smtClean="0">
                <a:solidFill>
                  <a:srgbClr val="000000"/>
                </a:solidFill>
                <a:cs typeface="Arial" pitchFamily="34" charset="0"/>
              </a:rPr>
              <a:t>,</a:t>
            </a:r>
            <a:r>
              <a:rPr lang="en-US" altLang="en-US" sz="800" dirty="0" err="1" smtClean="0">
                <a:solidFill>
                  <a:srgbClr val="000000"/>
                </a:solidFill>
                <a:cs typeface="Arial" pitchFamily="34" charset="0"/>
              </a:rPr>
              <a:t>kartelj</a:t>
            </a:r>
            <a:r>
              <a:rPr lang="en-US" altLang="en-US" sz="800" smtClean="0">
                <a:solidFill>
                  <a:srgbClr val="000000"/>
                </a:solidFill>
                <a:cs typeface="Arial" pitchFamily="34" charset="0"/>
              </a:rPr>
              <a:t>}</a:t>
            </a:r>
            <a:r>
              <a:rPr lang="sr-Latn-CS" altLang="en-US" sz="800" smtClean="0">
                <a:solidFill>
                  <a:srgbClr val="000000"/>
                </a:solidFill>
                <a:cs typeface="Arial" pitchFamily="34" charset="0"/>
              </a:rPr>
              <a:t>@matf.bg.ac.</a:t>
            </a:r>
            <a:r>
              <a:rPr lang="en-US" altLang="en-US" sz="800" dirty="0" err="1" smtClean="0">
                <a:solidFill>
                  <a:srgbClr val="000000"/>
                </a:solidFill>
                <a:cs typeface="Arial" pitchFamily="34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smtClean="0"/>
              <a:t>Објектно орјентисано програмирање</a:t>
            </a:r>
            <a:endParaRPr lang="sr-Latn-C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52" r:id="rId8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rtelj@matf.bg.ac.rs" TargetMode="External"/><Relationship Id="rId2" Type="http://schemas.openxmlformats.org/officeDocument/2006/relationships/hyperlink" Target="mailto:vladaf@matf.bg.ac.r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rtelj@matf.bg.ac.rs" TargetMode="External"/><Relationship Id="rId2" Type="http://schemas.openxmlformats.org/officeDocument/2006/relationships/hyperlink" Target="mailto:vladaf@matf.bg.ac.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#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overview/javafx-samples-2158687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powered.com/free_java_game/alienwar/index.htm" TargetMode="External"/><Relationship Id="rId2" Type="http://schemas.openxmlformats.org/officeDocument/2006/relationships/hyperlink" Target="http://textedito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ypingtest.com/test.html?minutes=1&amp;textfile=aesop.txt&amp;getfocus=1&amp;start.x=91&amp;start.y=37" TargetMode="External"/><Relationship Id="rId4" Type="http://schemas.openxmlformats.org/officeDocument/2006/relationships/hyperlink" Target="http://appletparadise.com/applets/Breakout/breakou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intro-141325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1628775"/>
            <a:ext cx="8062913" cy="1144588"/>
          </a:xfrm>
        </p:spPr>
        <p:txBody>
          <a:bodyPr/>
          <a:lstStyle/>
          <a:p>
            <a:pPr eaLnBrk="1" hangingPunct="1"/>
            <a:r>
              <a:rPr lang="sr-Cyrl-RS" altLang="en-US" sz="5400" smtClean="0">
                <a:solidFill>
                  <a:srgbClr val="3366FF"/>
                </a:solidFill>
              </a:rPr>
              <a:t>Објектно орјентисано програмирање</a:t>
            </a:r>
            <a:endParaRPr lang="sr-Latn-CS" altLang="en-US" sz="5400" smtClean="0">
              <a:solidFill>
                <a:srgbClr val="3366FF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356992"/>
            <a:ext cx="6400800" cy="1752600"/>
          </a:xfrm>
        </p:spPr>
        <p:txBody>
          <a:bodyPr/>
          <a:lstStyle/>
          <a:p>
            <a:pPr eaLnBrk="1" hangingPunct="1"/>
            <a:r>
              <a:rPr lang="sr-Cyrl-RS" altLang="en-US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Филиповић</a:t>
            </a:r>
            <a:endParaRPr lang="en-US" altLang="en-US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sr-Latn-CS" altLang="en-US" dirty="0">
                <a:hlinkClick r:id="rId2"/>
              </a:rPr>
              <a:t>vladaf@matf.bg.ac.</a:t>
            </a:r>
            <a:r>
              <a:rPr lang="en-US" altLang="en-US" dirty="0" err="1">
                <a:hlinkClick r:id="rId2"/>
              </a:rPr>
              <a:t>rs</a:t>
            </a:r>
            <a:endParaRPr lang="sr-Latn-RS" altLang="en-US" dirty="0"/>
          </a:p>
          <a:p>
            <a:pPr eaLnBrk="1" hangingPunct="1"/>
            <a:r>
              <a:rPr lang="sr-Cyrl-RS" altLang="en-US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Александар Картељ</a:t>
            </a:r>
            <a:endParaRPr lang="en-US" altLang="en-US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hlinkClick r:id="rId3"/>
              </a:rPr>
              <a:t>k</a:t>
            </a:r>
            <a:r>
              <a:rPr lang="sr-Latn-RS" altLang="en-US" dirty="0">
                <a:hlinkClick r:id="rId3"/>
              </a:rPr>
              <a:t>artelj</a:t>
            </a:r>
            <a:r>
              <a:rPr lang="en-US" altLang="en-US" dirty="0">
                <a:hlinkClick r:id="rId3"/>
              </a:rPr>
              <a:t>@matf.bg.ac.rs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915400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2,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омогући креирање веома поузданог софтвера: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>
                <a:latin typeface="Garamond" pitchFamily="18" charset="0"/>
              </a:rPr>
              <a:t>и</a:t>
            </a:r>
            <a:r>
              <a:rPr kumimoji="1" lang="sr-Cyrl-RS" sz="2200" dirty="0" smtClean="0">
                <a:latin typeface="Garamond" pitchFamily="18" charset="0"/>
              </a:rPr>
              <a:t>нтензивна повера током компилације,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>
                <a:latin typeface="Garamond" pitchFamily="18" charset="0"/>
              </a:rPr>
              <a:t>и</a:t>
            </a:r>
            <a:r>
              <a:rPr kumimoji="1" lang="sr-Cyrl-RS" sz="2200" dirty="0" smtClean="0">
                <a:latin typeface="Garamond" pitchFamily="18" charset="0"/>
              </a:rPr>
              <a:t> провера током извршавања програма;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модел управљања меморијом ће бити једноставан: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неће бити показивачких типова, 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нити показивачке аритметике;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сигурносне карактеристике уграђене у језик и у систем за извршавање омогућују да апликације буду сигурне од спољашњег упада неауторизованог кода</a:t>
            </a:r>
            <a:r>
              <a:rPr kumimoji="1" lang="sr-Latn-CS" sz="2800" dirty="0" smtClean="0">
                <a:latin typeface="Garamond" pitchFamily="18" charset="0"/>
              </a:rPr>
              <a:t>;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Робустан и сигуран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80745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3,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садржи компајлер који преводи до нивоа бајт-кода: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међуформат који је архитектонски неутралан </a:t>
            </a:r>
            <a:endParaRPr kumimoji="1" lang="sr-Cyrl-RS" sz="2200" dirty="0">
              <a:latin typeface="Garamond" pitchFamily="18" charset="0"/>
            </a:endParaRP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који је преносив на велики број хардверских и софтверских платформи;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стриктно дефинише основни језик: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величине простих типова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и понашање аритметичких операција;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има исто извршавање на свакој платформи: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за дате улазне податке даје исте излазне податке;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Архитектонски неутралан </a:t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 преносив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1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>
            <a:fillRect/>
          </a:stretch>
        </p:blipFill>
        <p:spPr>
          <a:xfrm>
            <a:off x="1698625" y="1011238"/>
            <a:ext cx="5508625" cy="5257800"/>
          </a:xfrm>
          <a:noFill/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2843213" y="6453188"/>
            <a:ext cx="3219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Извршавање Јава програма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484313"/>
            <a:ext cx="8807450" cy="336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4,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при извршавању програма интерпретатор ради пуном брзином без потребе да проверава окружење </a:t>
            </a:r>
            <a:br>
              <a:rPr kumimoji="1" lang="sr-Cyrl-RS" sz="2800" dirty="0" smtClean="0">
                <a:latin typeface="Garamond" pitchFamily="18" charset="0"/>
              </a:rPr>
            </a:br>
            <a:r>
              <a:rPr kumimoji="1" lang="sr-Cyrl-RS" sz="2800" dirty="0" smtClean="0">
                <a:latin typeface="Garamond" pitchFamily="18" charset="0"/>
              </a:rPr>
              <a:t>за извршавање;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>
                <a:latin typeface="Garamond" pitchFamily="18" charset="0"/>
              </a:rPr>
              <a:t>п</a:t>
            </a:r>
            <a:r>
              <a:rPr kumimoji="1" lang="sr-Cyrl-RS" sz="2800" dirty="0" smtClean="0">
                <a:latin typeface="Garamond" pitchFamily="18" charset="0"/>
              </a:rPr>
              <a:t>остоји аутоматски сакупљач отпадака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секције са интензивним рачунањем буду писане у машинском коду и повезане са Јава платформом.</a:t>
            </a:r>
            <a:endParaRPr kumimoji="1" lang="sr-Latn-CS" sz="2800" dirty="0" smtClean="0">
              <a:latin typeface="Garamond" pitchFamily="18" charset="0"/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Перформантан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107504" y="1484313"/>
            <a:ext cx="9020621" cy="379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5,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интерпретатор може директно извршавати бајт-код на било ком рачунару на који је пренесен систем за извршавање</a:t>
            </a:r>
            <a:r>
              <a:rPr kumimoji="1" lang="sr-Latn-CS" sz="2800" dirty="0" smtClean="0">
                <a:latin typeface="Garamond" pitchFamily="18" charset="0"/>
              </a:rPr>
              <a:t>;</a:t>
            </a:r>
            <a:endParaRPr kumimoji="1" lang="sr-Cyrl-RS" sz="2800" dirty="0" smtClean="0">
              <a:latin typeface="Garamond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подржава вишенитно извршавање;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иако је преводилац стриктан током статичке провере у фази компилације, повезивање је динамичко у фази извршавања - класе се повезују само када је то потребно;</a:t>
            </a:r>
            <a:endParaRPr kumimoji="1" lang="sr-Latn-CS" sz="2800" dirty="0" smtClean="0">
              <a:latin typeface="Garamond" pitchFamily="18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Интерпретиран, вишенитан </a:t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 динамичан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1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>
            <a:fillRect/>
          </a:stretch>
        </p:blipFill>
        <p:spPr>
          <a:xfrm>
            <a:off x="827088" y="1473200"/>
            <a:ext cx="7562850" cy="5411788"/>
          </a:xfrm>
          <a:noFill/>
        </p:spPr>
      </p:pic>
      <p:sp>
        <p:nvSpPr>
          <p:cNvPr id="5" name="Oval 4"/>
          <p:cNvSpPr/>
          <p:nvPr/>
        </p:nvSpPr>
        <p:spPr>
          <a:xfrm>
            <a:off x="3132138" y="1268413"/>
            <a:ext cx="2663825" cy="8651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5580063" y="5949950"/>
            <a:ext cx="262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Врсте Јава апликација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0.01065 L 0.19688 0.12616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0.12615 L 0.32674 0.29398 " pathEditMode="fixed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51 0.29398 L 0.20869 0.4620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69 0.46203 L 0.004 0.69305 " pathEditMode="fixed" rAng="0" ptsTypes="AA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69305 L -0.17709 0.46203 " pathEditMode="fixed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08 0.46203 L -0.33455 0.30463 " pathEditMode="fixed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2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455 0.30463 L -0.19288 0.12616 " pathEditMode="fixed" rAng="0" ptsTypes="AA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600200"/>
            <a:ext cx="8639175" cy="52578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са графичким корисничким интерфејсом 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из командне линије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за мобилне уређаје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плети</a:t>
            </a:r>
            <a:r>
              <a:rPr lang="ru-RU" sz="2800" dirty="0" smtClean="0">
                <a:latin typeface="Garamond" pitchFamily="18" charset="0"/>
              </a:rPr>
              <a:t> - веб програмирање на клијентској страни  </a:t>
            </a:r>
          </a:p>
          <a:p>
            <a:pPr eaLnBrk="1" hangingPunct="1">
              <a:defRPr/>
            </a:pPr>
            <a:r>
              <a:rPr lang="sr-Cyrl-RS" sz="2800" dirty="0" err="1">
                <a:latin typeface="Garamond" pitchFamily="18" charset="0"/>
              </a:rPr>
              <a:t>С</a:t>
            </a:r>
            <a:r>
              <a:rPr lang="ru-RU" sz="2800" dirty="0" err="1" smtClean="0">
                <a:latin typeface="Garamond" pitchFamily="18" charset="0"/>
              </a:rPr>
              <a:t>ервлети</a:t>
            </a:r>
            <a:r>
              <a:rPr lang="ru-RU" sz="2800" dirty="0" smtClean="0">
                <a:latin typeface="Garamond" pitchFamily="18" charset="0"/>
              </a:rPr>
              <a:t> </a:t>
            </a:r>
            <a:r>
              <a:rPr lang="ru-RU" sz="2800" dirty="0" smtClean="0">
                <a:latin typeface="Garamond" pitchFamily="18" charset="0"/>
              </a:rPr>
              <a:t>и Јава серверске стране </a:t>
            </a:r>
            <a:br>
              <a:rPr lang="ru-RU" sz="2800" dirty="0" smtClean="0">
                <a:latin typeface="Garamond" pitchFamily="18" charset="0"/>
              </a:rPr>
            </a:br>
            <a:r>
              <a:rPr lang="ru-RU" sz="2800" dirty="0" smtClean="0">
                <a:latin typeface="Garamond" pitchFamily="18" charset="0"/>
              </a:rPr>
              <a:t>– веб програмирање на серверској страни</a:t>
            </a:r>
          </a:p>
          <a:p>
            <a:pPr eaLnBrk="1" hangingPunct="1">
              <a:defRPr/>
            </a:pPr>
            <a:r>
              <a:rPr lang="ru-RU" sz="2800" dirty="0" smtClean="0">
                <a:latin typeface="Garamond" pitchFamily="18" charset="0"/>
              </a:rPr>
              <a:t>веб </a:t>
            </a:r>
            <a:r>
              <a:rPr lang="ru-RU" sz="2800" dirty="0" err="1" smtClean="0">
                <a:latin typeface="Garamond" pitchFamily="18" charset="0"/>
              </a:rPr>
              <a:t>сервиси</a:t>
            </a:r>
            <a:r>
              <a:rPr lang="ru-RU" sz="2800" dirty="0" smtClean="0">
                <a:latin typeface="Garamond" pitchFamily="18" charset="0"/>
              </a:rPr>
              <a:t> </a:t>
            </a:r>
            <a:br>
              <a:rPr lang="ru-RU" sz="2800" dirty="0" smtClean="0">
                <a:latin typeface="Garamond" pitchFamily="18" charset="0"/>
              </a:rPr>
            </a:br>
            <a:r>
              <a:rPr lang="ru-RU" sz="2800" dirty="0" smtClean="0">
                <a:latin typeface="Garamond" pitchFamily="18" charset="0"/>
              </a:rPr>
              <a:t>– такође програмирање на серверској страни</a:t>
            </a:r>
          </a:p>
          <a:p>
            <a:pPr eaLnBrk="1" hangingPunct="1">
              <a:defRPr/>
            </a:pPr>
            <a:r>
              <a:rPr lang="ru-RU" sz="2800" dirty="0" smtClean="0">
                <a:latin typeface="Garamond" pitchFamily="18" charset="0"/>
              </a:rPr>
              <a:t>библиотеке класа</a:t>
            </a:r>
          </a:p>
          <a:p>
            <a:pPr eaLnBrk="1" hangingPunct="1">
              <a:defRPr/>
            </a:pPr>
            <a:endParaRPr lang="en-US" sz="2800" dirty="0" smtClean="0">
              <a:latin typeface="Garamond" pitchFamily="18" charset="0"/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Типови Јава апликација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sr-Latn-C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бити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коришћена</a:t>
            </a:r>
            <a:r>
              <a:rPr lang="ru-RU" altLang="en-US" sz="2800" dirty="0" smtClean="0">
                <a:latin typeface="Garamond" panose="02020404030301010803" pitchFamily="18" charset="0"/>
              </a:rPr>
              <a:t> за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развој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портабилних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GUI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апликација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подржаним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платформама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.</a:t>
            </a: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ru-RU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Као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илустрацију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овог</a:t>
            </a:r>
            <a:r>
              <a:rPr lang="ru-RU" altLang="en-US" sz="2800" dirty="0" smtClean="0">
                <a:latin typeface="Garamond" panose="02020404030301010803" pitchFamily="18" charset="0"/>
              </a:rPr>
              <a:t> става,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погледајмо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err="1" smtClean="0">
                <a:latin typeface="Garamond" panose="02020404030301010803" pitchFamily="18" charset="0"/>
              </a:rPr>
              <a:t>TextEditor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sz="2300" dirty="0" smtClean="0">
                <a:latin typeface="Garamond" panose="02020404030301010803" pitchFamily="18" charset="0"/>
              </a:rPr>
              <a:t>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аплет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, 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 за </a:t>
            </a:r>
            <a:r>
              <a:rPr lang="en-US" altLang="en-US" sz="2300" dirty="0" smtClean="0">
                <a:latin typeface="Garamond" panose="02020404030301010803" pitchFamily="18" charset="0"/>
              </a:rPr>
              <a:t>Windows</a:t>
            </a:r>
            <a:r>
              <a:rPr lang="ru-RU" altLang="en-US" sz="2300" dirty="0" smtClean="0">
                <a:latin typeface="Garamond" panose="02020404030301010803" pitchFamily="18" charset="0"/>
              </a:rPr>
              <a:t> 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 за </a:t>
            </a:r>
            <a:r>
              <a:rPr lang="en-US" altLang="en-US" sz="2300" dirty="0" smtClean="0">
                <a:latin typeface="Garamond" panose="02020404030301010803" pitchFamily="18" charset="0"/>
              </a:rPr>
              <a:t>Solaris</a:t>
            </a:r>
            <a:r>
              <a:rPr lang="ru-RU" altLang="en-US" sz="2300" dirty="0" smtClean="0">
                <a:latin typeface="Garamond" panose="02020404030301010803" pitchFamily="18" charset="0"/>
              </a:rPr>
              <a:t> су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генерисане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коришћењем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истих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фајлова</a:t>
            </a:r>
            <a:r>
              <a:rPr lang="ru-RU" altLang="en-US" sz="2300" dirty="0" smtClean="0">
                <a:latin typeface="Garamond" panose="02020404030301010803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sz="2300" dirty="0" err="1" smtClean="0">
                <a:latin typeface="Garamond" panose="02020404030301010803" pitchFamily="18" charset="0"/>
              </a:rPr>
              <a:t>Прецизније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,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све</a:t>
            </a:r>
            <a:r>
              <a:rPr lang="ru-RU" altLang="en-US" sz="2300" dirty="0" smtClean="0">
                <a:latin typeface="Garamond" panose="02020404030301010803" pitchFamily="18" charset="0"/>
              </a:rPr>
              <a:t> три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садрже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исти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бајт</a:t>
            </a:r>
            <a:r>
              <a:rPr lang="ru-RU" altLang="en-US" sz="2300" dirty="0" smtClean="0">
                <a:latin typeface="Garamond" panose="02020404030301010803" pitchFamily="18" charset="0"/>
              </a:rPr>
              <a:t> код,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који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sr-Cyrl-RS" altLang="en-US" sz="2300" dirty="0" smtClean="0">
                <a:latin typeface="Garamond" panose="02020404030301010803" pitchFamily="18" charset="0"/>
              </a:rPr>
              <a:t>преведен </a:t>
            </a:r>
            <a:r>
              <a:rPr lang="ru-RU" altLang="en-US" sz="2300" dirty="0" smtClean="0">
                <a:latin typeface="Garamond" panose="02020404030301010803" pitchFamily="18" charset="0"/>
              </a:rPr>
              <a:t>само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једном</a:t>
            </a:r>
            <a:r>
              <a:rPr lang="ru-RU" altLang="en-US" sz="2300" dirty="0" smtClean="0">
                <a:latin typeface="Garamond" panose="02020404030301010803" pitchFamily="18" charset="0"/>
              </a:rPr>
              <a:t> под </a:t>
            </a:r>
            <a:r>
              <a:rPr lang="en-US" altLang="en-US" sz="2300" dirty="0" smtClean="0">
                <a:latin typeface="Garamond" panose="02020404030301010803" pitchFamily="18" charset="0"/>
              </a:rPr>
              <a:t>Windows</a:t>
            </a:r>
            <a:r>
              <a:rPr lang="ru-RU" altLang="en-US" sz="2300" dirty="0" smtClean="0">
                <a:latin typeface="Garamond" panose="02020404030301010803" pitchFamily="18" charset="0"/>
              </a:rPr>
              <a:t>-ом и просто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прекопиран</a:t>
            </a:r>
            <a:r>
              <a:rPr lang="ru-RU" altLang="en-US" sz="2300" dirty="0" smtClean="0">
                <a:latin typeface="Garamond" panose="02020404030301010803" pitchFamily="18" charset="0"/>
              </a:rPr>
              <a:t> на </a:t>
            </a:r>
            <a:r>
              <a:rPr lang="en-US" altLang="en-US" sz="2300" dirty="0" smtClean="0">
                <a:latin typeface="Garamond" panose="02020404030301010803" pitchFamily="18" charset="0"/>
              </a:rPr>
              <a:t>Solaris</a:t>
            </a:r>
            <a:r>
              <a:rPr lang="ru-RU" altLang="en-US" sz="2300" dirty="0" smtClean="0">
                <a:latin typeface="Garamond" panose="02020404030301010803" pitchFamily="18" charset="0"/>
              </a:rPr>
              <a:t> без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нове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компилације</a:t>
            </a:r>
            <a:r>
              <a:rPr lang="sr-Latn-CS" altLang="en-US" sz="2300" dirty="0" smtClean="0">
                <a:latin typeface="Garamond" panose="02020404030301010803" pitchFamily="18" charset="0"/>
              </a:rPr>
              <a:t>. </a:t>
            </a:r>
            <a:endParaRPr lang="en-US" altLang="en-US" sz="2300" dirty="0" smtClean="0">
              <a:latin typeface="Garamond" panose="02020404030301010803" pitchFamily="18" charset="0"/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821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01fig1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677988"/>
            <a:ext cx="6096000" cy="4572000"/>
          </a:xfrm>
          <a:noFill/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042988" y="457200"/>
            <a:ext cx="7921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1547813" y="6340475"/>
            <a:ext cx="6032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Јава апликација за едитовање текста под </a:t>
            </a:r>
            <a:r>
              <a:rPr lang="en-US" altLang="en-US" sz="1800"/>
              <a:t>Windows-</a:t>
            </a:r>
            <a:r>
              <a:rPr lang="sr-Cyrl-RS" altLang="en-US" sz="1800"/>
              <a:t>ом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01fig13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657350"/>
            <a:ext cx="6096000" cy="4572000"/>
          </a:xfrm>
          <a:noFill/>
        </p:spPr>
      </p:pic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8676" name="TextBox 1"/>
          <p:cNvSpPr txBox="1">
            <a:spLocks noChangeArrowheads="1"/>
          </p:cNvSpPr>
          <p:nvPr/>
        </p:nvSpPr>
        <p:spPr bwMode="auto">
          <a:xfrm>
            <a:off x="1547813" y="6340475"/>
            <a:ext cx="580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Јава апликација за едитовање текста под </a:t>
            </a:r>
            <a:r>
              <a:rPr lang="en-US" altLang="en-US" sz="1800"/>
              <a:t>Solaris-</a:t>
            </a:r>
            <a:r>
              <a:rPr lang="sr-Cyrl-RS" altLang="en-US" sz="1800"/>
              <a:t>ом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smtClean="0">
                <a:solidFill>
                  <a:schemeClr val="hlink"/>
                </a:solidFill>
              </a:rPr>
              <a:t>Карактеристике програмског језика Јава </a:t>
            </a:r>
            <a:endParaRPr lang="en-US" altLang="en-US" sz="5400" smtClean="0">
              <a:solidFill>
                <a:schemeClr val="hlink"/>
              </a:solidFill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139952" y="3810000"/>
            <a:ext cx="44706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Филиповић</a:t>
            </a:r>
            <a:endParaRPr lang="en-US" altLang="en-US" sz="3200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sr-Latn-CS" altLang="en-US" sz="3200" dirty="0">
                <a:hlinkClick r:id="rId2"/>
              </a:rPr>
              <a:t>vladaf@matf.bg.ac.</a:t>
            </a:r>
            <a:r>
              <a:rPr lang="en-US" altLang="en-US" sz="3200" dirty="0" err="1">
                <a:hlinkClick r:id="rId2"/>
              </a:rPr>
              <a:t>rs</a:t>
            </a:r>
            <a:endParaRPr lang="sr-Latn-RS" altLang="en-US" sz="3200" dirty="0"/>
          </a:p>
          <a:p>
            <a:pPr eaLnBrk="1" hangingPunct="1"/>
            <a:r>
              <a:rPr lang="sr-Cyrl-RS" altLang="en-US" sz="3200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Александар Картељ</a:t>
            </a:r>
            <a:endParaRPr lang="en-US" altLang="en-US" sz="3200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3200" dirty="0">
                <a:hlinkClick r:id="rId3"/>
              </a:rPr>
              <a:t>k</a:t>
            </a:r>
            <a:r>
              <a:rPr lang="sr-Latn-RS" altLang="en-US" sz="3200" dirty="0">
                <a:hlinkClick r:id="rId3"/>
              </a:rPr>
              <a:t>artelj</a:t>
            </a:r>
            <a:r>
              <a:rPr lang="en-US" altLang="en-US" sz="3200" dirty="0">
                <a:hlinkClick r:id="rId3"/>
              </a:rPr>
              <a:t>@matf.bg.ac.rs</a:t>
            </a:r>
            <a:endParaRPr lang="en-US" altLang="en-US" sz="3200" dirty="0"/>
          </a:p>
        </p:txBody>
      </p:sp>
      <p:pic>
        <p:nvPicPr>
          <p:cNvPr id="10245" name="Picture 6" descr="sl_fa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(4)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1293813" y="6488113"/>
            <a:ext cx="6815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Swing-a</a:t>
            </a:r>
          </a:p>
        </p:txBody>
      </p:sp>
      <p:pic>
        <p:nvPicPr>
          <p:cNvPr id="29700" name="Picture 3" descr="P:\Personal Data\My Folders\Business\Business\Zavod za Udzbenike, Srbija\Udzbenik Racunarstvo 3 2010\Pictures\08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3717132"/>
            <a:ext cx="5113337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/>
          </p:nvPr>
        </p:nvSpPr>
        <p:spPr>
          <a:xfrm>
            <a:off x="457200" y="549275"/>
            <a:ext cx="8229600" cy="32400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sr-Latn-C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 smtClean="0">
                <a:latin typeface="Garamond" panose="02020404030301010803" pitchFamily="18" charset="0"/>
              </a:rPr>
              <a:t>Постоји већи број библиотека које олакшавају програмирање </a:t>
            </a:r>
            <a:r>
              <a:rPr lang="en-US" altLang="en-US" sz="2800" dirty="0" smtClean="0">
                <a:latin typeface="Garamond" panose="02020404030301010803" pitchFamily="18" charset="0"/>
              </a:rPr>
              <a:t>GUI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 у Јави. </a:t>
            </a: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>
                <a:latin typeface="Garamond" panose="02020404030301010803" pitchFamily="18" charset="0"/>
              </a:rPr>
              <a:t>Н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ајпопуларније су </a:t>
            </a:r>
            <a:r>
              <a:rPr lang="en-US" altLang="en-US" sz="2800" dirty="0" smtClean="0">
                <a:latin typeface="Garamond" panose="02020404030301010803" pitchFamily="18" charset="0"/>
              </a:rPr>
              <a:t>AWT, Swing, SWT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и </a:t>
            </a:r>
            <a:r>
              <a:rPr lang="en-US" altLang="en-US" sz="2800" dirty="0" smtClean="0">
                <a:latin typeface="Garamond" panose="02020404030301010803" pitchFamily="18" charset="0"/>
              </a:rPr>
              <a:t>Java FX. </a:t>
            </a:r>
            <a:endParaRPr lang="sr-Cyrl-RS" altLang="en-US" sz="2800" dirty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 smtClean="0">
                <a:latin typeface="Garamond" panose="02020404030301010803" pitchFamily="18" charset="0"/>
              </a:rPr>
              <a:t>Ове године ми ћемо обрађивати </a:t>
            </a:r>
            <a:r>
              <a:rPr lang="sr-Latn-RS" altLang="en-US" sz="2800" dirty="0" smtClean="0">
                <a:latin typeface="Garamond" panose="02020404030301010803" pitchFamily="18" charset="0"/>
              </a:rPr>
              <a:t>Java FX</a:t>
            </a:r>
            <a:r>
              <a:rPr lang="sr-Cyrl-RS" altLang="en-US" sz="2800" dirty="0">
                <a:latin typeface="Garamond" panose="02020404030301010803" pitchFamily="18" charset="0"/>
              </a:rPr>
              <a:t>.</a:t>
            </a:r>
            <a:endParaRPr lang="en-US" altLang="en-US" sz="2800" dirty="0" smtClean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5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1371600" y="6102350"/>
            <a:ext cx="677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Java FX</a:t>
            </a:r>
          </a:p>
        </p:txBody>
      </p:sp>
      <p:pic>
        <p:nvPicPr>
          <p:cNvPr id="30724" name="Picture 2" descr="P:\Personal Data\My Folders\Courses\Matf OOP 2012-13\Vezbe\Materijali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1851025"/>
            <a:ext cx="6238875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6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1747" name="TextBox 1"/>
          <p:cNvSpPr txBox="1">
            <a:spLocks noChangeArrowheads="1"/>
          </p:cNvSpPr>
          <p:nvPr/>
        </p:nvSpPr>
        <p:spPr bwMode="auto">
          <a:xfrm>
            <a:off x="900113" y="6372225"/>
            <a:ext cx="785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развоја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Java FX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3"/>
          <a:stretch>
            <a:fillRect/>
          </a:stretch>
        </p:blipFill>
        <p:spPr bwMode="auto">
          <a:xfrm>
            <a:off x="0" y="1700213"/>
            <a:ext cx="91440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из </a:t>
            </a:r>
            <a:r>
              <a:rPr lang="sr-Cyrl-RS" altLang="en-US" sz="3600" dirty="0">
                <a:solidFill>
                  <a:srgbClr val="9900CC"/>
                </a:solidFill>
              </a:rPr>
              <a:t>командне линије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из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командне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линије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графичке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компоненте. </a:t>
            </a:r>
          </a:p>
          <a:p>
            <a:r>
              <a:rPr lang="ru-RU" altLang="en-US" sz="2800" dirty="0" smtClean="0">
                <a:latin typeface="Garamond" panose="02020404030301010803" pitchFamily="18" charset="0"/>
              </a:rPr>
              <a:t>То,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међутим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, не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нарушава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изражајност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саме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r>
              <a:rPr lang="ru-RU" altLang="en-US" sz="2800" dirty="0" smtClean="0">
                <a:latin typeface="Garamond" panose="02020404030301010803" pitchFamily="18" charset="0"/>
              </a:rPr>
              <a:t>Унос и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испис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врше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путем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командне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линије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уместо</a:t>
            </a:r>
            <a:r>
              <a:rPr lang="ru-RU" altLang="en-US" sz="2800" dirty="0" smtClean="0">
                <a:latin typeface="Garamond" panose="02020404030301010803" pitchFamily="18" charset="0"/>
              </a:rPr>
              <a:t> путем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текстуалних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поља</a:t>
            </a:r>
            <a:r>
              <a:rPr lang="ru-RU" altLang="en-US" sz="2800" dirty="0" smtClean="0">
                <a:latin typeface="Garamond" panose="02020404030301010803" pitchFamily="18" charset="0"/>
              </a:rPr>
              <a:t>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лабела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итд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  <a:endParaRPr lang="en-US" altLang="en-US" sz="2800" dirty="0" smtClean="0"/>
          </a:p>
        </p:txBody>
      </p:sp>
      <p:pic>
        <p:nvPicPr>
          <p:cNvPr id="38916" name="Picture 4" descr="P:\Personal Data\My Folders\Business\Business\Zavod za Udzbenike, Srbija\Udzbenik Racunarstvo 3 2010\Pictures\01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65543"/>
          <a:stretch>
            <a:fillRect/>
          </a:stretch>
        </p:blipFill>
        <p:spPr bwMode="auto">
          <a:xfrm>
            <a:off x="597693" y="4676776"/>
            <a:ext cx="8008937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143000" y="6310313"/>
            <a:ext cx="691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извршавања Јава апликације из командне линије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за </a:t>
            </a:r>
            <a:r>
              <a:rPr lang="sr-Cyrl-RS" altLang="en-US" sz="3600" dirty="0">
                <a:solidFill>
                  <a:srgbClr val="9900CC"/>
                </a:solidFill>
              </a:rPr>
              <a:t>мобилне уређаје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r>
              <a:rPr lang="ru-RU" altLang="en-US" sz="2800" dirty="0" err="1" smtClean="0">
                <a:latin typeface="Garamond" panose="02020404030301010803" pitchFamily="18" charset="0"/>
              </a:rPr>
              <a:t>Ове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функционалности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библиотека за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програмирање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мобилних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уређаја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испоручују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уз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Јаву</a:t>
            </a:r>
            <a:r>
              <a:rPr lang="ru-RU" altLang="en-US" sz="28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ru-RU" altLang="en-US" sz="2800" dirty="0" err="1" smtClean="0">
                <a:latin typeface="Garamond" panose="02020404030301010803" pitchFamily="18" charset="0"/>
              </a:rPr>
              <a:t>Последњих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година се 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свету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орјентишу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према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Java FX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програмирању мобилних уређаја.</a:t>
            </a:r>
          </a:p>
          <a:p>
            <a:r>
              <a:rPr lang="sr-Cyrl-RS" altLang="en-US" sz="2800" dirty="0" smtClean="0">
                <a:latin typeface="Garamond" panose="02020404030301010803" pitchFamily="18" charset="0"/>
              </a:rPr>
              <a:t>Циљ је да се развој апликација за све уређаје уопшти: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Телефон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Таблет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Класичан рачунар</a:t>
            </a:r>
          </a:p>
          <a:p>
            <a:r>
              <a:rPr lang="sr-Cyrl-RS" altLang="en-US" sz="2800" dirty="0" smtClean="0">
                <a:latin typeface="Garamond" panose="02020404030301010803" pitchFamily="18" charset="0"/>
              </a:rPr>
              <a:t>Поред тога, постоје и Јава алати </a:t>
            </a:r>
            <a:br>
              <a:rPr lang="sr-Cyrl-RS" altLang="en-US" sz="2800" dirty="0" smtClean="0">
                <a:latin typeface="Garamond" panose="02020404030301010803" pitchFamily="18" charset="0"/>
              </a:rPr>
            </a:br>
            <a:r>
              <a:rPr lang="sr-Cyrl-RS" altLang="en-US" sz="2800" dirty="0" smtClean="0">
                <a:latin typeface="Garamond" panose="02020404030301010803" pitchFamily="18" charset="0"/>
              </a:rPr>
              <a:t>за развој </a:t>
            </a:r>
            <a:r>
              <a:rPr lang="en-US" altLang="en-US" sz="2800" dirty="0" smtClean="0">
                <a:latin typeface="Garamond" panose="02020404030301010803" pitchFamily="18" charset="0"/>
              </a:rPr>
              <a:t>Android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апликација </a:t>
            </a:r>
            <a:r>
              <a:rPr lang="en-US" altLang="en-US" sz="2800" dirty="0" smtClean="0">
                <a:latin typeface="Garamond" panose="02020404030301010803" pitchFamily="18" charset="0"/>
              </a:rPr>
              <a:t>(</a:t>
            </a:r>
            <a:r>
              <a:rPr lang="en-US" altLang="en-US" sz="2800" dirty="0" smtClean="0">
                <a:latin typeface="Garamond" panose="02020404030301010803" pitchFamily="18" charset="0"/>
                <a:hlinkClick r:id="rId3"/>
              </a:rPr>
              <a:t>Android SDK</a:t>
            </a:r>
            <a:r>
              <a:rPr lang="en-US" altLang="en-US" sz="2800" dirty="0" smtClean="0">
                <a:latin typeface="Garamond" panose="02020404030301010803" pitchFamily="18" charset="0"/>
              </a:rPr>
              <a:t>)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dirty="0" smtClean="0">
                <a:latin typeface="Garamond" panose="02020404030301010803" pitchFamily="18" charset="0"/>
              </a:rPr>
              <a:t> </a:t>
            </a:r>
            <a:endParaRPr lang="en-US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за </a:t>
            </a:r>
            <a:r>
              <a:rPr lang="sr-Cyrl-RS" altLang="en-US" sz="3600" dirty="0">
                <a:solidFill>
                  <a:srgbClr val="9900CC"/>
                </a:solidFill>
              </a:rPr>
              <a:t>мобилне уређаје</a:t>
            </a:r>
            <a:r>
              <a:rPr lang="en-US" altLang="en-US" sz="3600" dirty="0">
                <a:solidFill>
                  <a:srgbClr val="9900CC"/>
                </a:solidFill>
              </a:rPr>
              <a:t> (2)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smtClean="0">
                <a:latin typeface="Garamond" panose="02020404030301010803" pitchFamily="18" charset="0"/>
              </a:rPr>
              <a:t>Java FX</a:t>
            </a:r>
            <a:r>
              <a:rPr lang="sr-Cyrl-RS" altLang="en-US" sz="2800" smtClean="0">
                <a:latin typeface="Garamond" panose="02020404030301010803" pitchFamily="18" charset="0"/>
              </a:rPr>
              <a:t> подржава како </a:t>
            </a:r>
            <a:r>
              <a:rPr lang="en-US" altLang="en-US" sz="2800" smtClean="0">
                <a:latin typeface="Garamond" panose="02020404030301010803" pitchFamily="18" charset="0"/>
              </a:rPr>
              <a:t>Java ME </a:t>
            </a:r>
            <a:r>
              <a:rPr lang="sr-Cyrl-RS" altLang="en-US" sz="2800" smtClean="0">
                <a:latin typeface="Garamond" panose="02020404030301010803" pitchFamily="18" charset="0"/>
              </a:rPr>
              <a:t>апликације, тако и стандардни </a:t>
            </a:r>
            <a:r>
              <a:rPr lang="en-US" altLang="en-US" sz="2800" smtClean="0">
                <a:latin typeface="Garamond" panose="02020404030301010803" pitchFamily="18" charset="0"/>
              </a:rPr>
              <a:t>Java API.</a:t>
            </a: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smtClean="0">
                <a:latin typeface="Garamond" panose="02020404030301010803" pitchFamily="18" charset="0"/>
              </a:rPr>
              <a:t> </a:t>
            </a:r>
            <a:endParaRPr lang="en-U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smtClean="0">
                <a:latin typeface="Garamond" panose="02020404030301010803" pitchFamily="18" charset="0"/>
              </a:rPr>
              <a:t> </a:t>
            </a:r>
            <a:endParaRPr lang="en-US" altLang="en-US" sz="2800" smtClean="0"/>
          </a:p>
        </p:txBody>
      </p:sp>
      <p:pic>
        <p:nvPicPr>
          <p:cNvPr id="51202" name="Picture 2" descr="P:\Personal Data\My Folders\Courses\Matf OOP 2012-13\Vezbe\Materijali\orig_javafx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65400"/>
            <a:ext cx="5715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063" y="6021388"/>
            <a:ext cx="26447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CCFF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+mn-lt"/>
                <a:hlinkClick r:id="rId3"/>
              </a:rPr>
              <a:t>Java FX Tutorial</a:t>
            </a:r>
            <a:r>
              <a:rPr lang="en-US" sz="2400" b="1" kern="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7008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</a:t>
            </a:r>
            <a:r>
              <a:rPr lang="sr-Latn-RS" altLang="en-US" sz="1800">
                <a:solidFill>
                  <a:srgbClr val="000000"/>
                </a:solidFill>
              </a:rPr>
              <a:t>GUI </a:t>
            </a:r>
            <a:r>
              <a:rPr lang="sr-Cyrl-RS" altLang="en-US" sz="1800">
                <a:solidFill>
                  <a:srgbClr val="000000"/>
                </a:solidFill>
              </a:rPr>
              <a:t>апликације за </a:t>
            </a:r>
            <a:r>
              <a:rPr lang="en-US" altLang="en-US" sz="1800">
                <a:solidFill>
                  <a:srgbClr val="000000"/>
                </a:solidFill>
              </a:rPr>
              <a:t>Android </a:t>
            </a:r>
            <a:r>
              <a:rPr lang="sr-Cyrl-RS" altLang="en-US" sz="1800">
                <a:solidFill>
                  <a:srgbClr val="000000"/>
                </a:solidFill>
              </a:rPr>
              <a:t>платформу</a:t>
            </a: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3"/>
          <a:stretch>
            <a:fillRect/>
          </a:stretch>
        </p:blipFill>
        <p:spPr bwMode="auto">
          <a:xfrm>
            <a:off x="0" y="1700213"/>
            <a:ext cx="9144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за мобилне уређаје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4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01fig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2924944"/>
            <a:ext cx="5327873" cy="3686161"/>
          </a:xfrm>
          <a:noFill/>
        </p:spPr>
      </p:pic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82938" y="4933656"/>
            <a:ext cx="3336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 dirty="0"/>
              <a:t>Механизам рада Јава аплета</a:t>
            </a:r>
            <a:endParaRPr lang="en-US" alt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99293" y="1556792"/>
            <a:ext cx="8507413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sr-Cyrl-RS" sz="2800" kern="0" dirty="0" smtClean="0">
                <a:latin typeface="Garamond" pitchFamily="18" charset="0"/>
              </a:rPr>
              <a:t>Јава аплети представљају пример тзв. веб програмирања на клијентској страни.</a:t>
            </a:r>
            <a:endParaRPr lang="en-US" sz="2800" kern="0" dirty="0"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01fig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382713"/>
            <a:ext cx="6911975" cy="5183187"/>
          </a:xfrm>
          <a:noFill/>
        </p:spPr>
      </p:pic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r>
              <a:rPr lang="en-US" altLang="en-US" sz="3600">
                <a:solidFill>
                  <a:srgbClr val="9900CC"/>
                </a:solidFill>
              </a:rPr>
              <a:t>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dirty="0" smtClean="0">
                <a:latin typeface="Garamond" panose="02020404030301010803" pitchFamily="18" charset="0"/>
              </a:rPr>
              <a:t>Примери аплета: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dirty="0" smtClean="0">
              <a:latin typeface="Garamond" panose="02020404030301010803" pitchFamily="18" charset="0"/>
              <a:hlinkClick r:id="rId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2"/>
              </a:rPr>
              <a:t>http://texteditor.org/</a:t>
            </a:r>
            <a:r>
              <a:rPr lang="en-US" altLang="en-US" sz="2000" b="1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>
              <a:hlinkClick r:id="rId3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3"/>
              </a:rPr>
              <a:t>http://www.jpowered.com/free_java_game/alienwar/index.htm</a:t>
            </a:r>
            <a:endParaRPr lang="en-US" altLang="en-US" sz="2000" b="1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>
              <a:hlinkClick r:id="rId4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4"/>
              </a:rPr>
              <a:t>http://appletparadise.com/applets/Breakout/breakout.html</a:t>
            </a:r>
            <a:r>
              <a:rPr lang="en-US" altLang="en-US" sz="2000" b="1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5"/>
              </a:rPr>
              <a:t>http://www.typingtest.com/test.html?minutes=1&amp;textfile=aesop.txt&amp;getfocus=1&amp;start.x=91&amp;start.y=37</a:t>
            </a:r>
            <a:r>
              <a:rPr lang="en-US" altLang="en-US" sz="2000" b="1" dirty="0" smtClean="0"/>
              <a:t>  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r>
              <a:rPr lang="en-US" altLang="en-US" sz="3600">
                <a:solidFill>
                  <a:srgbClr val="9900CC"/>
                </a:solidFill>
              </a:rPr>
              <a:t>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развој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101" name="Text Box 3"/>
          <p:cNvSpPr txBox="1">
            <a:spLocks noChangeArrowheads="1"/>
          </p:cNvSpPr>
          <p:nvPr/>
        </p:nvSpPr>
        <p:spPr bwMode="auto">
          <a:xfrm>
            <a:off x="179512" y="1557338"/>
            <a:ext cx="8785101" cy="417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dirty="0">
                <a:latin typeface="Garamond" panose="02020404030301010803" pitchFamily="18" charset="0"/>
              </a:rPr>
              <a:t>Производ</a:t>
            </a:r>
            <a:r>
              <a:rPr kumimoji="1" lang="sr-Latn-CS" altLang="en-US" dirty="0">
                <a:latin typeface="Garamond" panose="02020404030301010803" pitchFamily="18" charset="0"/>
              </a:rPr>
              <a:t> </a:t>
            </a:r>
            <a:r>
              <a:rPr kumimoji="1" lang="sr-Cyrl-RS" altLang="en-US" dirty="0">
                <a:latin typeface="Garamond" panose="02020404030301010803" pitchFamily="18" charset="0"/>
              </a:rPr>
              <a:t>компаније </a:t>
            </a:r>
            <a:r>
              <a:rPr kumimoji="1" lang="en-US" altLang="en-US" dirty="0">
                <a:latin typeface="Garamond" panose="02020404030301010803" pitchFamily="18" charset="0"/>
              </a:rPr>
              <a:t>Sun </a:t>
            </a:r>
            <a:r>
              <a:rPr kumimoji="1" lang="en-US" altLang="en-US" dirty="0" smtClean="0">
                <a:latin typeface="Garamond" panose="02020404030301010803" pitchFamily="18" charset="0"/>
              </a:rPr>
              <a:t>Microsystems</a:t>
            </a:r>
            <a:endParaRPr kumimoji="1" lang="sr-Latn-RS" altLang="en-US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1991.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Претеча Јаве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намењена мрежном кућном окружењу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(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J. Gosling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)</a:t>
            </a:r>
            <a:endParaRPr kumimoji="1" lang="sr-Latn-C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1994.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Усмерење према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Интернету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(*)</a:t>
            </a:r>
            <a:endParaRPr kumimoji="1" lang="sr-Latn-R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1995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Језик Јава лансиран на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SunWorld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конференцији</a:t>
            </a:r>
            <a:endParaRPr kumimoji="1" lang="sr-Latn-CS" altLang="en-US" sz="24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CS" altLang="en-US" sz="2100" dirty="0">
                <a:latin typeface="Garamond" panose="02020404030301010803" pitchFamily="18" charset="0"/>
              </a:rPr>
              <a:t>Netscape </a:t>
            </a:r>
            <a:r>
              <a:rPr kumimoji="1" lang="sr-Cyrl-RS" altLang="en-US" sz="2100" dirty="0">
                <a:latin typeface="Garamond" panose="02020404030301010803" pitchFamily="18" charset="0"/>
              </a:rPr>
              <a:t>прегледачи користе Јаву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CS" altLang="en-US" sz="2100" dirty="0">
                <a:latin typeface="Garamond" panose="02020404030301010803" pitchFamily="18" charset="0"/>
              </a:rPr>
              <a:t>IBM </a:t>
            </a:r>
            <a:r>
              <a:rPr kumimoji="1" lang="sr-Cyrl-RS" altLang="en-US" sz="2100" dirty="0">
                <a:latin typeface="Garamond" panose="02020404030301010803" pitchFamily="18" charset="0"/>
              </a:rPr>
              <a:t>купује лиценцу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2100" dirty="0">
                <a:latin typeface="Garamond" panose="02020404030301010803" pitchFamily="18" charset="0"/>
              </a:rPr>
              <a:t>Јаву користи чак и </a:t>
            </a:r>
            <a:r>
              <a:rPr kumimoji="1" lang="sr-Latn-CS" altLang="en-US" sz="2100" dirty="0">
                <a:latin typeface="Garamond" panose="02020404030301010803" pitchFamily="18" charset="0"/>
              </a:rPr>
              <a:t> </a:t>
            </a:r>
            <a:r>
              <a:rPr kumimoji="1" lang="sr-Latn-CS" altLang="en-US" sz="2100" dirty="0" smtClean="0">
                <a:latin typeface="Garamond" panose="02020404030301010803" pitchFamily="18" charset="0"/>
              </a:rPr>
              <a:t>Microsoft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1996. Sun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развија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JDK 1.0 (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2400" dirty="0">
                <a:latin typeface="Garamond" panose="02020404030301010803" pitchFamily="18" charset="0"/>
              </a:rPr>
              <a:t>Oak)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1997.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JDK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1.1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(**)</a:t>
            </a:r>
            <a:endParaRPr kumimoji="1" lang="sr-Latn-CS" altLang="en-US" sz="2400" dirty="0">
              <a:latin typeface="Garamond" panose="02020404030301010803" pitchFamily="18" charset="0"/>
            </a:endParaRPr>
          </a:p>
        </p:txBody>
      </p:sp>
      <p:pic>
        <p:nvPicPr>
          <p:cNvPr id="12292" name="Picture 4" descr="P:\Personal Data\My Folders\Courses\Matf OOP 2012-13\Vezbe\Materijali\Java (programming language) - Wikipedia, the free encyclopedia_files\100px-Java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44832"/>
            <a:ext cx="9525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9100" y="1657350"/>
            <a:ext cx="8724900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извршавање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страни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сервера:</a:t>
            </a:r>
          </a:p>
          <a:p>
            <a:pPr marL="1200150" lvl="1" indent="-457200" eaLnBrk="1" hangingPunct="1">
              <a:spcBef>
                <a:spcPts val="600"/>
              </a:spcBef>
            </a:pPr>
            <a:r>
              <a:rPr lang="ru-RU" altLang="en-US" sz="2300" dirty="0" smtClean="0">
                <a:latin typeface="Garamond" panose="02020404030301010803" pitchFamily="18" charset="0"/>
              </a:rPr>
              <a:t>На веб </a:t>
            </a:r>
            <a:r>
              <a:rPr lang="ru-RU" altLang="en-US" sz="2300" dirty="0">
                <a:latin typeface="Garamond" panose="02020404030301010803" pitchFamily="18" charset="0"/>
              </a:rPr>
              <a:t>серверу </a:t>
            </a:r>
            <a:r>
              <a:rPr lang="ru-RU" altLang="en-US" sz="2300" dirty="0" smtClean="0">
                <a:latin typeface="Garamond" panose="02020404030301010803" pitchFamily="18" charset="0"/>
              </a:rPr>
              <a:t>се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извршавају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наредбе</a:t>
            </a:r>
            <a:endParaRPr lang="ru-RU" altLang="en-US" sz="2300" dirty="0">
              <a:latin typeface="Garamond" panose="02020404030301010803" pitchFamily="18" charset="0"/>
            </a:endParaRPr>
          </a:p>
          <a:p>
            <a:pPr marL="1200150" lvl="1" indent="-457200" eaLnBrk="1" hangingPunct="1">
              <a:spcBef>
                <a:spcPts val="600"/>
              </a:spcBef>
            </a:pPr>
            <a:r>
              <a:rPr lang="ru-RU" altLang="en-US" sz="2300" dirty="0" smtClean="0">
                <a:latin typeface="Garamond" panose="02020404030301010803" pitchFamily="18" charset="0"/>
              </a:rPr>
              <a:t>Потом веб сервер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направи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sr-Latn-RS" altLang="en-US" sz="2300" dirty="0" smtClean="0">
                <a:latin typeface="Garamond" panose="02020404030301010803" pitchFamily="18" charset="0"/>
              </a:rPr>
              <a:t>HTML </a:t>
            </a:r>
            <a:r>
              <a:rPr lang="sr-Cyrl-RS" altLang="en-US" sz="2300" dirty="0" smtClean="0">
                <a:latin typeface="Garamond" panose="02020404030301010803" pitchFamily="18" charset="0"/>
              </a:rPr>
              <a:t>датотеку и пошаље је клијенту</a:t>
            </a:r>
            <a:r>
              <a:rPr lang="ru-RU" altLang="en-US" sz="2300" dirty="0" smtClean="0">
                <a:latin typeface="Garamond" panose="02020404030301010803" pitchFamily="18" charset="0"/>
              </a:rPr>
              <a:t>.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Таква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врста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програмирања</a:t>
            </a:r>
            <a:r>
              <a:rPr lang="ru-RU" altLang="en-US" sz="2800" dirty="0">
                <a:latin typeface="Garamond" panose="02020404030301010803" pitchFamily="18" charset="0"/>
              </a:rPr>
              <a:t> зове се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програмирање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>
                <a:latin typeface="Garamond" panose="02020404030301010803" pitchFamily="18" charset="0"/>
              </a:rPr>
              <a:t>на </a:t>
            </a:r>
            <a:r>
              <a:rPr lang="ru-RU" altLang="en-US" sz="2800" dirty="0" err="1">
                <a:latin typeface="Garamond" panose="02020404030301010803" pitchFamily="18" charset="0"/>
              </a:rPr>
              <a:t>серверској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страни</a:t>
            </a:r>
            <a:r>
              <a:rPr lang="ru-RU" altLang="en-US" sz="2800" dirty="0">
                <a:latin typeface="Garamond" panose="02020404030301010803" pitchFamily="18" charset="0"/>
              </a:rPr>
              <a:t>. </a:t>
            </a:r>
            <a:endParaRPr lang="ru-RU" altLang="en-US" sz="2800" dirty="0" smtClean="0">
              <a:latin typeface="Garamond" panose="02020404030301010803" pitchFamily="18" charset="0"/>
            </a:endParaRPr>
          </a:p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Овакви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програми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још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прецизније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називају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вишеслојним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апликацијама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са</a:t>
            </a:r>
            <a:r>
              <a:rPr lang="en-US" altLang="en-US" sz="2800" dirty="0">
                <a:latin typeface="Garamond" panose="02020404030301010803" pitchFamily="18" charset="0"/>
              </a:rPr>
              <a:t> ”</a:t>
            </a:r>
            <a:r>
              <a:rPr lang="sr-Cyrl-RS" altLang="en-US" sz="2800" dirty="0">
                <a:latin typeface="Garamond" panose="02020404030301010803" pitchFamily="18" charset="0"/>
              </a:rPr>
              <a:t>мршавим</a:t>
            </a:r>
            <a:r>
              <a:rPr lang="en-US" altLang="en-US" sz="2800" dirty="0">
                <a:latin typeface="Garamond" panose="02020404030301010803" pitchFamily="18" charset="0"/>
              </a:rPr>
              <a:t>”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клијентом</a:t>
            </a:r>
            <a:r>
              <a:rPr lang="ru-RU" altLang="en-US" sz="2800" dirty="0">
                <a:latin typeface="Garamond" panose="02020404030301010803" pitchFamily="18" charset="0"/>
              </a:rPr>
              <a:t>.</a:t>
            </a:r>
            <a:endParaRPr lang="en-US" altLang="en-US" sz="28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0963" name="Picture 5" descr="P:\Personal Data\My Folders\Courses\Matf OOP 2012-13\Vezbe\Materijali\800px-Java_Rich_Internet_Applic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1"/>
          <a:stretch>
            <a:fillRect/>
          </a:stretch>
        </p:blipFill>
        <p:spPr bwMode="auto">
          <a:xfrm>
            <a:off x="755650" y="1657350"/>
            <a:ext cx="7620000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3068638" y="6380163"/>
            <a:ext cx="3768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Преглед вишеслојних апликација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(3)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1987" name="TextBox 1"/>
          <p:cNvSpPr txBox="1">
            <a:spLocks noChangeArrowheads="1"/>
          </p:cNvSpPr>
          <p:nvPr/>
        </p:nvSpPr>
        <p:spPr bwMode="auto">
          <a:xfrm>
            <a:off x="3068638" y="5805488"/>
            <a:ext cx="281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Начин рада веб сервера</a:t>
            </a:r>
            <a:endParaRPr lang="en-US" altLang="en-US" sz="1800"/>
          </a:p>
        </p:txBody>
      </p:sp>
      <p:pic>
        <p:nvPicPr>
          <p:cNvPr id="41988" name="Picture 2" descr="P:\Personal Data\My Folders\Courses\Matf OOP 2012-13\Vezbe\Materijali\преузимање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681163"/>
            <a:ext cx="59817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(4)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1490663" y="5795963"/>
            <a:ext cx="6499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Коришћење Јава зрна, сервлета и серверских страна за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реализацију веб апликације са </a:t>
            </a:r>
            <a:r>
              <a:rPr lang="en-US" altLang="en-US" sz="1800"/>
              <a:t>MVC </a:t>
            </a:r>
            <a:r>
              <a:rPr lang="sr-Cyrl-RS" altLang="en-US" sz="1800"/>
              <a:t>архитектуром</a:t>
            </a:r>
            <a:endParaRPr lang="en-US" altLang="en-US" sz="1800"/>
          </a:p>
        </p:txBody>
      </p:sp>
      <p:pic>
        <p:nvPicPr>
          <p:cNvPr id="43012" name="Picture 2" descr="C:\Courses\Matf OOP 2013-14\Materijali\Web\Java Web Database Applications_files\MVCWebAp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276475"/>
            <a:ext cx="73723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581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апликације са сервлетима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403350" y="457200"/>
            <a:ext cx="7359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(5)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7"/>
          <a:stretch>
            <a:fillRect/>
          </a:stretch>
        </p:blipFill>
        <p:spPr bwMode="auto">
          <a:xfrm>
            <a:off x="-20638" y="1657350"/>
            <a:ext cx="9201151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6888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апликације са серверским странама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403350" y="457200"/>
            <a:ext cx="7359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(6)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2"/>
          <a:stretch>
            <a:fillRect/>
          </a:stretch>
        </p:blipFill>
        <p:spPr bwMode="auto">
          <a:xfrm>
            <a:off x="-26988" y="1741488"/>
            <a:ext cx="9144001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650" y="1557338"/>
            <a:ext cx="8280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600" dirty="0" err="1">
                <a:latin typeface="Garamond" panose="02020404030301010803" pitchFamily="18" charset="0"/>
              </a:rPr>
              <a:t>Јава</a:t>
            </a:r>
            <a:r>
              <a:rPr lang="ru-RU" altLang="en-US" sz="2600" dirty="0">
                <a:latin typeface="Garamond" panose="02020404030301010803" pitchFamily="18" charset="0"/>
              </a:rPr>
              <a:t> </a:t>
            </a:r>
            <a:r>
              <a:rPr lang="ru-RU" altLang="en-US" sz="2600" dirty="0" err="1">
                <a:latin typeface="Garamond" panose="02020404030301010803" pitchFamily="18" charset="0"/>
              </a:rPr>
              <a:t>омогућује</a:t>
            </a:r>
            <a:r>
              <a:rPr lang="ru-RU" altLang="en-US" sz="2600" dirty="0">
                <a:latin typeface="Garamond" panose="02020404030301010803" pitchFamily="18" charset="0"/>
              </a:rPr>
              <a:t> </a:t>
            </a:r>
            <a:r>
              <a:rPr lang="ru-RU" altLang="en-US" sz="2600" dirty="0" err="1">
                <a:latin typeface="Garamond" panose="02020404030301010803" pitchFamily="18" charset="0"/>
              </a:rPr>
              <a:t>креирање</a:t>
            </a:r>
            <a:r>
              <a:rPr lang="ru-RU" altLang="en-US" sz="2600" dirty="0">
                <a:latin typeface="Garamond" panose="02020404030301010803" pitchFamily="18" charset="0"/>
              </a:rPr>
              <a:t> и </a:t>
            </a:r>
            <a:r>
              <a:rPr lang="ru-RU" altLang="en-US" sz="2600" dirty="0" err="1">
                <a:latin typeface="Garamond" panose="02020404030301010803" pitchFamily="18" charset="0"/>
              </a:rPr>
              <a:t>модификацију</a:t>
            </a:r>
            <a:r>
              <a:rPr lang="ru-RU" altLang="en-US" sz="2600" dirty="0">
                <a:latin typeface="Garamond" panose="02020404030301010803" pitchFamily="18" charset="0"/>
              </a:rPr>
              <a:t> веб сервиса.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>
                <a:latin typeface="Garamond" panose="02020404030301010803" pitchFamily="18" charset="0"/>
              </a:rPr>
              <a:t>Веб сервиси су клијентске и серверске апликације које комуницирају преко </a:t>
            </a:r>
            <a:r>
              <a:rPr lang="en-US" altLang="en-US" sz="2600" dirty="0">
                <a:latin typeface="Garamond" panose="02020404030301010803" pitchFamily="18" charset="0"/>
              </a:rPr>
              <a:t>HTTP</a:t>
            </a:r>
            <a:r>
              <a:rPr lang="sr-Cyrl-RS" altLang="en-US" sz="2600" dirty="0">
                <a:latin typeface="Garamond" panose="02020404030301010803" pitchFamily="18" charset="0"/>
              </a:rPr>
              <a:t> протокола</a:t>
            </a:r>
            <a:r>
              <a:rPr lang="en-US" altLang="en-US" sz="2600" dirty="0">
                <a:latin typeface="Garamond" panose="02020404030301010803" pitchFamily="18" charset="0"/>
              </a:rPr>
              <a:t>. </a:t>
            </a:r>
            <a:endParaRPr lang="sr-Cyrl-RS" altLang="en-US" sz="2600" dirty="0"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>
                <a:latin typeface="Garamond" panose="02020404030301010803" pitchFamily="18" charset="0"/>
              </a:rPr>
              <a:t>Веб сервиси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омогућавају комуникацију између апликација које се извршавају </a:t>
            </a:r>
            <a:r>
              <a:rPr lang="sr-Cyrl-RS" altLang="en-US" sz="2600" dirty="0">
                <a:latin typeface="Garamond" panose="02020404030301010803" pitchFamily="18" charset="0"/>
              </a:rPr>
              <a:t>на разноврсним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платформама.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 smtClean="0">
                <a:latin typeface="Garamond" panose="02020404030301010803" pitchFamily="18" charset="0"/>
              </a:rPr>
              <a:t>Описи веб сервиса су задати најчешће као </a:t>
            </a:r>
            <a:r>
              <a:rPr lang="sr-Latn-RS" altLang="en-US" sz="2600" dirty="0" smtClean="0">
                <a:latin typeface="Garamond" panose="02020404030301010803" pitchFamily="18" charset="0"/>
              </a:rPr>
              <a:t>XML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датотека што омогућава њихову проширивост и динамичност.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 smtClean="0">
                <a:latin typeface="Garamond" panose="02020404030301010803" pitchFamily="18" charset="0"/>
              </a:rPr>
              <a:t>Пожељно је градити хијерархију веб сервиса у којој они софистициранији користе услуге једноставнијих. </a:t>
            </a:r>
            <a:endParaRPr lang="ru-RU" altLang="en-US" sz="2600" dirty="0"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0"/>
              </a:spcBef>
            </a:pPr>
            <a:endParaRPr lang="ru-RU" altLang="en-US" sz="2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2835275" y="5805488"/>
            <a:ext cx="423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Начин коришћења </a:t>
            </a:r>
            <a:r>
              <a:rPr lang="en-US" altLang="en-US" sz="1800"/>
              <a:t>SOAP</a:t>
            </a:r>
            <a:r>
              <a:rPr lang="sr-Cyrl-RS" altLang="en-US" sz="1800"/>
              <a:t> веб сервиса</a:t>
            </a:r>
            <a:endParaRPr lang="en-US" altLang="en-US" sz="1800"/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48132" name="Picture 2" descr="P:\Personal Data\My Folders\Courses\Matf OOP 2012-13\Vezbe\Materijali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6408712" cy="326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2411413" y="6313488"/>
            <a:ext cx="429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веб сервиса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"/>
          <a:stretch>
            <a:fillRect/>
          </a:stretch>
        </p:blipFill>
        <p:spPr bwMode="auto">
          <a:xfrm>
            <a:off x="100013" y="1616075"/>
            <a:ext cx="9009062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Библиотеке класа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650" y="1557338"/>
            <a:ext cx="8007350" cy="420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err="1">
                <a:latin typeface="Garamond" panose="02020404030301010803" pitchFamily="18" charset="0"/>
              </a:rPr>
              <a:t>Јава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омогућује</a:t>
            </a:r>
            <a:r>
              <a:rPr lang="ru-RU" altLang="en-US" sz="2800" dirty="0">
                <a:latin typeface="Garamond" panose="02020404030301010803" pitchFamily="18" charset="0"/>
              </a:rPr>
              <a:t> не само да </a:t>
            </a:r>
            <a:r>
              <a:rPr lang="ru-RU" altLang="en-US" sz="2800" dirty="0" err="1">
                <a:latin typeface="Garamond" panose="02020404030301010803" pitchFamily="18" charset="0"/>
              </a:rPr>
              <a:t>програмер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користи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постојеће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 из JDK-а,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већ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>
                <a:latin typeface="Garamond" panose="02020404030301010803" pitchFamily="18" charset="0"/>
              </a:rPr>
              <a:t>и да оформи </a:t>
            </a:r>
            <a:r>
              <a:rPr lang="ru-RU" altLang="en-US" sz="2800" dirty="0" err="1">
                <a:latin typeface="Garamond" panose="02020404030301010803" pitchFamily="18" charset="0"/>
              </a:rPr>
              <a:t>сопствене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Програмер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класе</a:t>
            </a:r>
            <a:r>
              <a:rPr lang="ru-RU" altLang="en-US" sz="2800" dirty="0" smtClean="0">
                <a:latin typeface="Garamond" panose="02020404030301010803" pitchFamily="18" charset="0"/>
              </a:rPr>
              <a:t> (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тј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бајт</a:t>
            </a:r>
            <a:r>
              <a:rPr lang="ru-RU" altLang="en-US" sz="2800" dirty="0" smtClean="0">
                <a:latin typeface="Garamond" panose="02020404030301010803" pitchFamily="18" charset="0"/>
              </a:rPr>
              <a:t>-код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класа</a:t>
            </a:r>
            <a:r>
              <a:rPr lang="ru-RU" altLang="en-US" sz="2800" dirty="0" smtClean="0">
                <a:latin typeface="Garamond" panose="02020404030301010803" pitchFamily="18" charset="0"/>
              </a:rPr>
              <a:t>) 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спаковати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библиотеку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класа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smtClean="0">
                <a:latin typeface="Garamond" panose="02020404030301010803" pitchFamily="18" charset="0"/>
              </a:rPr>
              <a:t>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тој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форми</a:t>
            </a:r>
            <a:r>
              <a:rPr lang="ru-RU" altLang="en-US" sz="2800" dirty="0" smtClean="0">
                <a:latin typeface="Garamond" panose="02020404030301010803" pitchFamily="18" charset="0"/>
              </a:rPr>
              <a:t> их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надаље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користити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smtClean="0">
                <a:latin typeface="Garamond" panose="02020404030301010803" pitchFamily="18" charset="0"/>
              </a:rPr>
              <a:t>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новим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пројектима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smtClean="0">
                <a:latin typeface="Garamond" panose="02020404030301010803" pitchFamily="18" charset="0"/>
              </a:rPr>
              <a:t>Библиотека </a:t>
            </a:r>
            <a:r>
              <a:rPr lang="ru-RU" altLang="en-US" sz="2800" dirty="0" err="1">
                <a:latin typeface="Garamond" panose="02020404030301010803" pitchFamily="18" charset="0"/>
              </a:rPr>
              <a:t>обично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садржи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већи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број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smtClean="0">
                <a:latin typeface="Garamond" panose="02020404030301010803" pitchFamily="18" charset="0"/>
              </a:rPr>
              <a:t>и </a:t>
            </a:r>
            <a:r>
              <a:rPr lang="ru-RU" altLang="en-US" sz="2800" dirty="0" err="1">
                <a:latin typeface="Garamond" panose="02020404030301010803" pitchFamily="18" charset="0"/>
              </a:rPr>
              <a:t>сродне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>
                <a:latin typeface="Garamond" panose="02020404030301010803" pitchFamily="18" charset="0"/>
              </a:rPr>
              <a:t>обично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групишу</a:t>
            </a:r>
            <a:r>
              <a:rPr lang="ru-RU" altLang="en-US" sz="2800" dirty="0">
                <a:latin typeface="Garamond" panose="02020404030301010803" pitchFamily="18" charset="0"/>
              </a:rPr>
              <a:t> у пакете.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583612" cy="389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1997</a:t>
            </a:r>
            <a:r>
              <a:rPr kumimoji="1" lang="en-U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Друга конференција о Јави са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10000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учесника</a:t>
            </a:r>
            <a:endParaRPr kumimoji="1" lang="en-U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1998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Крајем године нови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JDK</a:t>
            </a:r>
            <a:r>
              <a:rPr kumimoji="1" lang="en-U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означен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са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J2</a:t>
            </a:r>
            <a:r>
              <a:rPr kumimoji="1" lang="en-US" altLang="en-US" sz="2400" dirty="0">
                <a:latin typeface="Garamond" panose="02020404030301010803" pitchFamily="18" charset="0"/>
              </a:rPr>
              <a:t>SE 1.2</a:t>
            </a:r>
            <a:r>
              <a:rPr kumimoji="1" lang="sr-Latn-R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(*)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en-US" altLang="en-US" sz="1900" dirty="0" smtClean="0">
                <a:latin typeface="Garamond" panose="02020404030301010803" pitchFamily="18" charset="0"/>
              </a:rPr>
              <a:t>Swing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графичка библиотека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Колекције</a:t>
            </a:r>
            <a:endParaRPr kumimoji="1" lang="en-U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2000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2</a:t>
            </a:r>
            <a:r>
              <a:rPr kumimoji="1" lang="en-US" altLang="en-US" sz="2400" dirty="0">
                <a:latin typeface="Garamond" panose="02020404030301010803" pitchFamily="18" charset="0"/>
              </a:rPr>
              <a:t>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1.3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са звуком</a:t>
            </a:r>
            <a:endParaRPr kumimoji="1" lang="en-US" altLang="en-US" sz="19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у дистрибуираном окружењу</a:t>
            </a:r>
            <a:endParaRPr kumimoji="1" lang="en-US" altLang="en-US" sz="19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2002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J2SE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1.4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Уланчавање изузетака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Библиотеке за логовање грешака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Манипулација сликама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sr-Cyrl-RS" altLang="en-US" sz="3600" dirty="0">
                <a:solidFill>
                  <a:srgbClr val="9900CC"/>
                </a:solidFill>
              </a:rPr>
              <a:t>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"/>
          <p:cNvSpPr txBox="1">
            <a:spLocks noChangeArrowheads="1"/>
          </p:cNvSpPr>
          <p:nvPr/>
        </p:nvSpPr>
        <p:spPr bwMode="auto">
          <a:xfrm>
            <a:off x="2195513" y="6319838"/>
            <a:ext cx="5659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коришћења Јава класе из библиотеке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Библиотеке класа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>
            <a:fillRect/>
          </a:stretch>
        </p:blipFill>
        <p:spPr bwMode="auto">
          <a:xfrm>
            <a:off x="0" y="1484313"/>
            <a:ext cx="9144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11525" y="427038"/>
            <a:ext cx="5832475" cy="914400"/>
          </a:xfrm>
        </p:spPr>
        <p:txBody>
          <a:bodyPr/>
          <a:lstStyle/>
          <a:p>
            <a:pPr eaLnBrk="1" hangingPunct="1"/>
            <a:r>
              <a:rPr lang="sr-Cyrl-RS" altLang="en-US" smtClean="0">
                <a:solidFill>
                  <a:srgbClr val="3366FF"/>
                </a:solidFill>
              </a:rPr>
              <a:t>Захвалница</a:t>
            </a:r>
            <a:endParaRPr lang="sr-Latn-CS" altLang="en-US" smtClean="0">
              <a:solidFill>
                <a:srgbClr val="3366FF"/>
              </a:solidFill>
            </a:endParaRP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04800" y="1628775"/>
            <a:ext cx="8610600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sr-Cyrl-RS" altLang="en-US" sz="2600">
                <a:solidFill>
                  <a:srgbClr val="000073"/>
                </a:solidFill>
                <a:latin typeface="Garamond" panose="02020404030301010803" pitchFamily="18" charset="0"/>
              </a:rPr>
              <a:t>Велики део материјала који је укључен у ову презентацију је преузет из презентације коју је раније (у време када је он држао курс Објектно орјентисано програмирање) направио проф. др Душан Тошић.</a:t>
            </a:r>
          </a:p>
          <a:p>
            <a:pPr>
              <a:buClrTx/>
              <a:buFontTx/>
              <a:buNone/>
            </a:pPr>
            <a:endParaRPr lang="sr-Cyrl-RS" altLang="en-US" sz="2600">
              <a:solidFill>
                <a:srgbClr val="000073"/>
              </a:solidFill>
              <a:latin typeface="Garamond" panose="02020404030301010803" pitchFamily="18" charset="0"/>
            </a:endParaRPr>
          </a:p>
          <a:p>
            <a:pPr>
              <a:buClrTx/>
              <a:buFontTx/>
              <a:buNone/>
            </a:pPr>
            <a:r>
              <a:rPr lang="sr-Cyrl-RS" altLang="en-US" sz="2600">
                <a:solidFill>
                  <a:srgbClr val="000073"/>
                </a:solidFill>
                <a:latin typeface="Garamond" panose="02020404030301010803" pitchFamily="18" charset="0"/>
              </a:rPr>
              <a:t>Хвала проф. Тошићу што се сагласио са укључивањем тог материјала у садашњу презентацији, као и на помоћи коју ми је пружио током конципцирања и реализације курса. </a:t>
            </a:r>
            <a:endParaRPr lang="sr-Latn-CS" altLang="en-US" sz="2600">
              <a:solidFill>
                <a:srgbClr val="000073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856662" cy="308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2004.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Појављује се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</a:t>
            </a:r>
            <a:r>
              <a:rPr kumimoji="1" lang="en-US" altLang="en-US" sz="2400" dirty="0">
                <a:latin typeface="Garamond" panose="02020404030301010803" pitchFamily="18" charset="0"/>
              </a:rPr>
              <a:t>2SE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5.0 –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интерна ознака </a:t>
            </a:r>
            <a:r>
              <a:rPr kumimoji="1" lang="sr-Latn-RS" altLang="en-US" sz="2400" dirty="0" smtClean="0">
                <a:latin typeface="Garamond" panose="02020404030301010803" pitchFamily="18" charset="0"/>
              </a:rPr>
              <a:t>J2SE 1.5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*)</a:t>
            </a:r>
            <a:endParaRPr kumimoji="1" lang="sr-Latn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Генерички типови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Анотације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Паралелно програмирање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2006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Sun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објављује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Java </a:t>
            </a:r>
            <a:r>
              <a:rPr kumimoji="1" lang="en-US" altLang="en-US" sz="2400" dirty="0">
                <a:latin typeface="Garamond" panose="02020404030301010803" pitchFamily="18" charset="0"/>
              </a:rPr>
              <a:t>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6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Убрзавање перформанси језгра и рада са графиком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Побољшавани веб сервиси 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Побољшан рад при повезивању са базама података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Побољшања на Јава виртуелној машини - </a:t>
            </a:r>
            <a:r>
              <a:rPr kumimoji="1" lang="sr-Latn-RS" altLang="en-US" sz="1900" dirty="0" smtClean="0">
                <a:latin typeface="Garamond" panose="02020404030301010803" pitchFamily="18" charset="0"/>
              </a:rPr>
              <a:t>JVM</a:t>
            </a:r>
            <a:endParaRPr kumimoji="1" lang="sr-Cyrl-RS" altLang="en-US" sz="1900" dirty="0" smtClean="0">
              <a:latin typeface="Garamond" panose="02020404030301010803" pitchFamily="18" charset="0"/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sr-Cyrl-RS" altLang="en-US" sz="3600" dirty="0">
                <a:solidFill>
                  <a:srgbClr val="9900CC"/>
                </a:solidFill>
              </a:rPr>
              <a:t>3)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856662" cy="463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2006.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Велики део Јаве постаје слободан и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отворен код </a:t>
            </a:r>
            <a:br>
              <a:rPr kumimoji="1" lang="sr-Cyrl-RS" altLang="en-US" sz="2400" dirty="0" smtClean="0">
                <a:latin typeface="Garamond" panose="02020404030301010803" pitchFamily="18" charset="0"/>
              </a:rPr>
            </a:br>
            <a:r>
              <a:rPr kumimoji="1" lang="sr-Cyrl-RS" altLang="en-US" sz="2400" dirty="0" smtClean="0">
                <a:latin typeface="Garamond" panose="02020404030301010803" pitchFamily="18" charset="0"/>
              </a:rPr>
              <a:t>под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GPL</a:t>
            </a:r>
            <a:r>
              <a:rPr kumimoji="1" lang="en-U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лиценцом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*)</a:t>
            </a:r>
            <a:endParaRPr kumimoji="1" lang="sr-Cyrl-R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2010. Java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постаје власништво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компаније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Oracle</a:t>
            </a:r>
            <a:endParaRPr kumimoji="1" lang="en-U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11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Појављује се </a:t>
            </a:r>
            <a:r>
              <a:rPr kumimoji="1" lang="en-US" altLang="en-US" sz="2400" dirty="0">
                <a:latin typeface="Garamond" panose="02020404030301010803" pitchFamily="18" charset="0"/>
              </a:rPr>
              <a:t>Java 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7 (**)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RS" altLang="en-US" sz="1900" dirty="0" smtClean="0">
                <a:latin typeface="Garamond" panose="02020404030301010803" pitchFamily="18" charset="0"/>
              </a:rPr>
              <a:t>JVM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подршка за динамичке језике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Убрзавање исцртавања са модерним графичким картицама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Једноставније декларисање метода са променљивим бројем параметара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Симултано хватање више врста изузетака</a:t>
            </a:r>
            <a:endParaRPr kumimoji="1" lang="en-US" altLang="en-US" sz="19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2014.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 </a:t>
            </a:r>
            <a:r>
              <a:rPr kumimoji="1" lang="sr-Latn-RS" altLang="en-US" sz="2400" dirty="0" smtClean="0">
                <a:latin typeface="Garamond" panose="02020404030301010803" pitchFamily="18" charset="0"/>
              </a:rPr>
              <a:t>Java SE 8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са ламбда изразима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Интуитивнији рад са временом и календарима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Побољшан модул за рад са </a:t>
            </a:r>
            <a:r>
              <a:rPr kumimoji="1" lang="sr-Latn-RS" altLang="en-US" sz="1900" dirty="0" smtClean="0">
                <a:latin typeface="Garamond" panose="02020404030301010803" pitchFamily="18" charset="0"/>
              </a:rPr>
              <a:t>JavaScript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библиотеком</a:t>
            </a:r>
            <a:endParaRPr kumimoji="1" lang="sr-Latn-RS" altLang="en-US" sz="19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None/>
            </a:pPr>
            <a:r>
              <a:rPr kumimoji="1" lang="sr-Latn-RS" altLang="en-US" sz="2400" dirty="0" smtClean="0">
                <a:latin typeface="Garamond" panose="02020404030301010803" pitchFamily="18" charset="0"/>
              </a:rPr>
              <a:t>Java SE 9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се очекује тек у 2017. години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en-US" altLang="en-US" sz="3600" dirty="0">
                <a:solidFill>
                  <a:srgbClr val="9900CC"/>
                </a:solidFill>
              </a:rPr>
              <a:t>4</a:t>
            </a:r>
            <a:r>
              <a:rPr lang="sr-Cyrl-RS" altLang="en-US" sz="3600" dirty="0">
                <a:solidFill>
                  <a:srgbClr val="9900CC"/>
                </a:solidFill>
              </a:rPr>
              <a:t>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en-US" altLang="en-US" sz="3600" dirty="0">
                <a:solidFill>
                  <a:srgbClr val="9900CC"/>
                </a:solidFill>
              </a:rPr>
              <a:t>5</a:t>
            </a:r>
            <a:r>
              <a:rPr lang="sr-Cyrl-RS" altLang="en-US" sz="3600" dirty="0">
                <a:solidFill>
                  <a:srgbClr val="9900CC"/>
                </a:solidFill>
              </a:rPr>
              <a:t>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4" y="1772816"/>
            <a:ext cx="837548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179388" y="1639888"/>
            <a:ext cx="5226050" cy="528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defRPr/>
            </a:pPr>
            <a:r>
              <a:rPr kumimoji="1" lang="sr-Cyrl-RS" sz="2800" dirty="0" smtClean="0">
                <a:latin typeface="Garamond" pitchFamily="18" charset="0"/>
              </a:rPr>
              <a:t>Захтеви за Јаву: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Једноставан, објектно орјентисан и фамилијаран</a:t>
            </a:r>
            <a:endParaRPr kumimoji="1" lang="sr-Latn-CS" sz="2800" dirty="0" smtClean="0">
              <a:latin typeface="Garamond" pitchFamily="18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Робустан и сигуран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Архитектонски неутралан и преносив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400" dirty="0" smtClean="0">
                <a:solidFill>
                  <a:srgbClr val="006600"/>
                </a:solidFill>
                <a:latin typeface="Garamond" pitchFamily="18" charset="0"/>
              </a:rPr>
              <a:t>       „пиши једном, извршавај било где“</a:t>
            </a:r>
            <a:endParaRPr kumimoji="1" lang="sr-Latn-CS" sz="2400" dirty="0" smtClean="0">
              <a:solidFill>
                <a:srgbClr val="006600"/>
              </a:solidFill>
              <a:latin typeface="Garamond" pitchFamily="18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 startAt="4"/>
              <a:defRPr/>
            </a:pPr>
            <a:r>
              <a:rPr kumimoji="1" lang="sr-Cyrl-RS" sz="2800" dirty="0" smtClean="0">
                <a:latin typeface="Garamond" pitchFamily="18" charset="0"/>
              </a:rPr>
              <a:t>Перформантан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 startAt="4"/>
              <a:defRPr/>
            </a:pPr>
            <a:r>
              <a:rPr kumimoji="1" lang="sr-Cyrl-RS" sz="2800" dirty="0" smtClean="0">
                <a:latin typeface="Garamond" pitchFamily="18" charset="0"/>
              </a:rPr>
              <a:t>Интерпретиран, вишенитан и динамичан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endParaRPr lang="sr-Latn-CS" sz="2400" dirty="0" smtClean="0">
              <a:latin typeface="Garamond" pitchFamily="18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Карактеристике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16388" name="Picture 3" descr="P:\Personal Data\My Folders\Courses\Matf OOP 2012-13\Vezbe\Materijali\James_Gosling_2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82" y="1657350"/>
            <a:ext cx="362267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3952875" y="6435725"/>
            <a:ext cx="516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hlinkClick r:id="rId3"/>
              </a:rPr>
              <a:t>http://www.oracle.com/technetwork/java/intro-141325.html</a:t>
            </a:r>
            <a:r>
              <a:rPr lang="sr-Cyrl-RS" altLang="en-US" sz="1400" b="1" dirty="0"/>
              <a:t> </a:t>
            </a:r>
            <a:endParaRPr lang="en-US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534400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1, одлучено је да: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омогући програмерима приступ готовим библиотекама за најразличитије намене;  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>
                <a:latin typeface="Garamond" pitchFamily="18" charset="0"/>
              </a:rPr>
              <a:t>буде објектно орјентисан од самог почетка</a:t>
            </a:r>
            <a:r>
              <a:rPr kumimoji="1" lang="sr-Cyrl-RS" sz="2800" dirty="0" smtClean="0">
                <a:latin typeface="Garamond" pitchFamily="18" charset="0"/>
              </a:rPr>
              <a:t>;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по синтакси буде сличан </a:t>
            </a:r>
            <a:r>
              <a:rPr kumimoji="1" lang="sr-Latn-CS" sz="2800" dirty="0" smtClean="0">
                <a:latin typeface="Garamond" pitchFamily="18" charset="0"/>
              </a:rPr>
              <a:t>C/C++;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Једноставан, објектно оријентисан, фамилијаран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</TotalTime>
  <Words>1587</Words>
  <Application>Microsoft Office PowerPoint</Application>
  <PresentationFormat>On-screen Show (4:3)</PresentationFormat>
  <Paragraphs>265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YUTms</vt:lpstr>
      <vt:lpstr>Calibri</vt:lpstr>
      <vt:lpstr>Garamond</vt:lpstr>
      <vt:lpstr>Times New Roman</vt:lpstr>
      <vt:lpstr>Arial</vt:lpstr>
      <vt:lpstr>Wingdings</vt:lpstr>
      <vt:lpstr>Monotype Sorts</vt:lpstr>
      <vt:lpstr>4_Watermark</vt:lpstr>
      <vt:lpstr>Објектно орјентисано програмирање</vt:lpstr>
      <vt:lpstr>Карактеристике програмског језика Јава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Захвалница</vt:lpstr>
    </vt:vector>
  </TitlesOfParts>
  <Company>Matf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Podela ra~unarskih sredtava</dc:title>
  <dc:subject>OOP</dc:subject>
  <dc:creator>Vladimir Filipovic;Dusan Tosic</dc:creator>
  <cp:lastModifiedBy>aca</cp:lastModifiedBy>
  <cp:revision>159</cp:revision>
  <dcterms:created xsi:type="dcterms:W3CDTF">2003-10-14T01:33:05Z</dcterms:created>
  <dcterms:modified xsi:type="dcterms:W3CDTF">2016-02-24T18:44:59Z</dcterms:modified>
</cp:coreProperties>
</file>